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Ex2.xml" ContentType="application/vnd.ms-office.chartex+xml"/>
  <Override PartName="/ppt/charts/style2.xml" ContentType="application/vnd.ms-office.chartstyle+xml"/>
  <Override PartName="/ppt/charts/colors2.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259" r:id="rId2"/>
    <p:sldId id="257" r:id="rId3"/>
    <p:sldId id="269" r:id="rId4"/>
    <p:sldId id="260" r:id="rId5"/>
    <p:sldId id="270" r:id="rId6"/>
    <p:sldId id="271" r:id="rId7"/>
    <p:sldId id="273" r:id="rId8"/>
    <p:sldId id="274" r:id="rId9"/>
    <p:sldId id="275" r:id="rId10"/>
    <p:sldId id="277" r:id="rId11"/>
    <p:sldId id="272" r:id="rId12"/>
    <p:sldId id="276" r:id="rId13"/>
    <p:sldId id="278" r:id="rId14"/>
    <p:sldId id="279" r:id="rId15"/>
    <p:sldId id="280" r:id="rId16"/>
    <p:sldId id="281" r:id="rId17"/>
    <p:sldId id="282" r:id="rId18"/>
    <p:sldId id="283" r:id="rId19"/>
    <p:sldId id="286" r:id="rId20"/>
    <p:sldId id="284" r:id="rId21"/>
    <p:sldId id="293" r:id="rId22"/>
    <p:sldId id="285" r:id="rId23"/>
    <p:sldId id="290" r:id="rId24"/>
    <p:sldId id="287" r:id="rId25"/>
    <p:sldId id="288" r:id="rId26"/>
    <p:sldId id="289" r:id="rId27"/>
    <p:sldId id="292" r:id="rId28"/>
    <p:sldId id="294" r:id="rId29"/>
    <p:sldId id="291" r:id="rId30"/>
    <p:sldId id="26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89322" autoAdjust="0"/>
  </p:normalViewPr>
  <p:slideViewPr>
    <p:cSldViewPr snapToGrid="0">
      <p:cViewPr varScale="1">
        <p:scale>
          <a:sx n="76" d="100"/>
          <a:sy n="76" d="100"/>
        </p:scale>
        <p:origin x="89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E:\DATK\REPORT\data.csv"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Book1" TargetMode="Externa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data!$A$2:$A$300</cx:f>
        <cx:lvl ptCount="299" formatCode="General">
          <cx:pt idx="0">213.5</cx:pt>
          <cx:pt idx="1">219.19999999999999</cx:pt>
          <cx:pt idx="2">205</cx:pt>
          <cx:pt idx="3">206.30000000000001</cx:pt>
          <cx:pt idx="4">211.59999999999999</cx:pt>
          <cx:pt idx="5">205.59999999999999</cx:pt>
          <cx:pt idx="6">195.19999999999999</cx:pt>
          <cx:pt idx="7">237.09999999999999</cx:pt>
          <cx:pt idx="8">249.5</cx:pt>
          <cx:pt idx="9">216.5</cx:pt>
          <cx:pt idx="10">246.90000000000001</cx:pt>
          <cx:pt idx="11">262.89999999999998</cx:pt>
          <cx:pt idx="12">274.30000000000001</cx:pt>
          <cx:pt idx="13">337.30000000000001</cx:pt>
          <cx:pt idx="14">351.39999999999998</cx:pt>
          <cx:pt idx="15">314.5</cx:pt>
          <cx:pt idx="16">320.19999999999999</cx:pt>
          <cx:pt idx="17">350.19999999999999</cx:pt>
          <cx:pt idx="18">332.80000000000001</cx:pt>
          <cx:pt idx="19">319</cx:pt>
          <cx:pt idx="20">297.39999999999998</cx:pt>
          <cx:pt idx="21">271</cx:pt>
          <cx:pt idx="22">294.19999999999999</cx:pt>
          <cx:pt idx="23">210</cx:pt>
          <cx:pt idx="24">256.80000000000001</cx:pt>
          <cx:pt idx="25">217.69999999999999</cx:pt>
          <cx:pt idx="26">215.09999999999999</cx:pt>
          <cx:pt idx="27">259.89999999999998</cx:pt>
          <cx:pt idx="28">307.60000000000002</cx:pt>
          <cx:pt idx="29">303.30000000000001</cx:pt>
          <cx:pt idx="30">280.80000000000001</cx:pt>
          <cx:pt idx="31">277.69999999999999</cx:pt>
          <cx:pt idx="32">302.10000000000002</cx:pt>
          <cx:pt idx="33">297.19999999999999</cx:pt>
          <cx:pt idx="34">286.30000000000001</cx:pt>
          <cx:pt idx="35">301.69999999999999</cx:pt>
          <cx:pt idx="36">309.5</cx:pt>
          <cx:pt idx="37">321.5</cx:pt>
          <cx:pt idx="38">349.39999999999998</cx:pt>
          <cx:pt idx="39">306.89999999999998</cx:pt>
          <cx:pt idx="40">288.39999999999998</cx:pt>
          <cx:pt idx="41">268.19999999999999</cx:pt>
          <cx:pt idx="42">278.5</cx:pt>
          <cx:pt idx="43">250.69999999999999</cx:pt>
          <cx:pt idx="44">286.69999999999999</cx:pt>
          <cx:pt idx="45">275.5</cx:pt>
          <cx:pt idx="46">277.80000000000001</cx:pt>
          <cx:pt idx="47">273.69999999999999</cx:pt>
          <cx:pt idx="48">277.60000000000002</cx:pt>
          <cx:pt idx="49">305.19999999999999</cx:pt>
          <cx:pt idx="50">261.39999999999998</cx:pt>
          <cx:pt idx="51">317.10000000000002</cx:pt>
          <cx:pt idx="52">255.59999999999999</cx:pt>
          <cx:pt idx="53">294.80000000000001</cx:pt>
          <cx:pt idx="54">251.40000000000001</cx:pt>
          <cx:pt idx="55">262.19999999999999</cx:pt>
          <cx:pt idx="56">300.39999999999998</cx:pt>
          <cx:pt idx="57">255.59999999999999</cx:pt>
          <cx:pt idx="58">279.69999999999999</cx:pt>
          <cx:pt idx="59">277</cx:pt>
          <cx:pt idx="60">258.5</cx:pt>
          <cx:pt idx="61">247.09999999999999</cx:pt>
          <cx:pt idx="62">277.69999999999999</cx:pt>
          <cx:pt idx="63">274.89999999999998</cx:pt>
          <cx:pt idx="64">294.39999999999998</cx:pt>
          <cx:pt idx="65">298.5</cx:pt>
          <cx:pt idx="66">315.5</cx:pt>
          <cx:pt idx="67">270.10000000000002</cx:pt>
          <cx:pt idx="68">275.69999999999999</cx:pt>
          <cx:pt idx="69">298.80000000000001</cx:pt>
          <cx:pt idx="70">259.89999999999998</cx:pt>
          <cx:pt idx="71">255.19999999999999</cx:pt>
          <cx:pt idx="72">258.39999999999998</cx:pt>
          <cx:pt idx="73">315.69999999999999</cx:pt>
          <cx:pt idx="74">256.5</cx:pt>
          <cx:pt idx="75">292.30000000000001</cx:pt>
          <cx:pt idx="76">301</cx:pt>
          <cx:pt idx="77">336.19999999999999</cx:pt>
          <cx:pt idx="78">309.60000000000002</cx:pt>
          <cx:pt idx="79">290.5</cx:pt>
          <cx:pt idx="80">270.30000000000001</cx:pt>
          <cx:pt idx="81">280.60000000000002</cx:pt>
          <cx:pt idx="82">302.89999999999998</cx:pt>
          <cx:pt idx="83">306.5</cx:pt>
          <cx:pt idx="84">275.30000000000001</cx:pt>
          <cx:pt idx="85">285.30000000000001</cx:pt>
          <cx:pt idx="86">267.10000000000002</cx:pt>
          <cx:pt idx="87">328.19999999999999</cx:pt>
          <cx:pt idx="88">261.19999999999999</cx:pt>
          <cx:pt idx="89">340.30000000000001</cx:pt>
          <cx:pt idx="90">294.10000000000002</cx:pt>
          <cx:pt idx="91">303</cx:pt>
          <cx:pt idx="92">274.69999999999999</cx:pt>
          <cx:pt idx="93">272</cx:pt>
          <cx:pt idx="94">322.39999999999998</cx:pt>
          <cx:pt idx="95">310.30000000000001</cx:pt>
          <cx:pt idx="96">261.19999999999999</cx:pt>
          <cx:pt idx="97">341.69999999999999</cx:pt>
          <cx:pt idx="98">320.10000000000002</cx:pt>
          <cx:pt idx="99">320.10000000000002</cx:pt>
          <cx:pt idx="100">322.80000000000001</cx:pt>
          <cx:pt idx="101">292</cx:pt>
          <cx:pt idx="102">277.19999999999999</cx:pt>
          <cx:pt idx="103">321.19999999999999</cx:pt>
          <cx:pt idx="104">319.19999999999999</cx:pt>
          <cx:pt idx="105">291</cx:pt>
          <cx:pt idx="106">292.5</cx:pt>
          <cx:pt idx="107">294.89999999999998</cx:pt>
          <cx:pt idx="108">270.60000000000002</cx:pt>
          <cx:pt idx="109">319.80000000000001</cx:pt>
          <cx:pt idx="110">312.5</cx:pt>
          <cx:pt idx="111">289.5</cx:pt>
          <cx:pt idx="112">280.39999999999998</cx:pt>
          <cx:pt idx="113">268.89999999999998</cx:pt>
          <cx:pt idx="114">265.5</cx:pt>
          <cx:pt idx="115">308.60000000000002</cx:pt>
          <cx:pt idx="116">296.89999999999998</cx:pt>
          <cx:pt idx="117">283.39999999999998</cx:pt>
          <cx:pt idx="118">305.19999999999999</cx:pt>
          <cx:pt idx="119">295.39999999999998</cx:pt>
          <cx:pt idx="120">292</cx:pt>
          <cx:pt idx="121">291.19999999999999</cx:pt>
          <cx:pt idx="122">277.60000000000002</cx:pt>
          <cx:pt idx="123">315.30000000000001</cx:pt>
          <cx:pt idx="124">279.30000000000001</cx:pt>
          <cx:pt idx="125">276.39999999999998</cx:pt>
          <cx:pt idx="126">264.39999999999998</cx:pt>
          <cx:pt idx="127">258.39999999999998</cx:pt>
          <cx:pt idx="128">271.10000000000002</cx:pt>
          <cx:pt idx="129">281.89999999999998</cx:pt>
          <cx:pt idx="130">285.69999999999999</cx:pt>
          <cx:pt idx="131">286.5</cx:pt>
          <cx:pt idx="132">296.89999999999998</cx:pt>
          <cx:pt idx="133">337.19999999999999</cx:pt>
          <cx:pt idx="134">309.10000000000002</cx:pt>
          <cx:pt idx="135">314.30000000000001</cx:pt>
          <cx:pt idx="136">308.19999999999999</cx:pt>
          <cx:pt idx="137">300.19999999999999</cx:pt>
          <cx:pt idx="138">313.30000000000001</cx:pt>
          <cx:pt idx="139">276.89999999999998</cx:pt>
          <cx:pt idx="140">305.39999999999998</cx:pt>
          <cx:pt idx="141">306.30000000000001</cx:pt>
          <cx:pt idx="142">302.60000000000002</cx:pt>
          <cx:pt idx="143">294.69999999999999</cx:pt>
          <cx:pt idx="144">266.19999999999999</cx:pt>
          <cx:pt idx="145">289.19999999999999</cx:pt>
          <cx:pt idx="146">313.80000000000001</cx:pt>
          <cx:pt idx="147">259.30000000000001</cx:pt>
          <cx:pt idx="148">286.30000000000001</cx:pt>
          <cx:pt idx="149">268.39999999999998</cx:pt>
          <cx:pt idx="150">276</cx:pt>
          <cx:pt idx="151">320</cx:pt>
          <cx:pt idx="152">283.5</cx:pt>
          <cx:pt idx="153">247</cx:pt>
          <cx:pt idx="154">308.19999999999999</cx:pt>
          <cx:pt idx="155">282.5</cx:pt>
          <cx:pt idx="156">274.5</cx:pt>
          <cx:pt idx="157">254.40000000000001</cx:pt>
          <cx:pt idx="158">285.19999999999999</cx:pt>
          <cx:pt idx="159">267.10000000000002</cx:pt>
          <cx:pt idx="160">290.5</cx:pt>
          <cx:pt idx="161">268.10000000000002</cx:pt>
          <cx:pt idx="162">236.59999999999999</cx:pt>
          <cx:pt idx="163">322.69999999999999</cx:pt>
          <cx:pt idx="164">344.80000000000001</cx:pt>
          <cx:pt idx="165">304</cx:pt>
          <cx:pt idx="166">269.80000000000001</cx:pt>
          <cx:pt idx="167">274.80000000000001</cx:pt>
          <cx:pt idx="168">277.89999999999998</cx:pt>
          <cx:pt idx="169">295.30000000000001</cx:pt>
          <cx:pt idx="170">238.40000000000001</cx:pt>
          <cx:pt idx="171">228.40000000000001</cx:pt>
          <cx:pt idx="172">231.30000000000001</cx:pt>
          <cx:pt idx="173">219</cx:pt>
          <cx:pt idx="174">211</cx:pt>
          <cx:pt idx="175">259.19999999999999</cx:pt>
          <cx:pt idx="176">227.19999999999999</cx:pt>
          <cx:pt idx="177">279.10000000000002</cx:pt>
          <cx:pt idx="178">240.59999999999999</cx:pt>
          <cx:pt idx="179">216.90000000000001</cx:pt>
          <cx:pt idx="180">238.30000000000001</cx:pt>
          <cx:pt idx="181">183.90000000000001</cx:pt>
          <cx:pt idx="182">166</cx:pt>
          <cx:pt idx="183">201.40000000000001</cx:pt>
          <cx:pt idx="184">248.5</cx:pt>
          <cx:pt idx="185">176.30000000000001</cx:pt>
          <cx:pt idx="186">340.80000000000001</cx:pt>
          <cx:pt idx="187">211.40000000000001</cx:pt>
          <cx:pt idx="188">237.19999999999999</cx:pt>
          <cx:pt idx="189">282.60000000000002</cx:pt>
          <cx:pt idx="190">251.59999999999999</cx:pt>
          <cx:pt idx="191">286.30000000000001</cx:pt>
          <cx:pt idx="192">288.80000000000001</cx:pt>
          <cx:pt idx="193">290.60000000000002</cx:pt>
          <cx:pt idx="194">248</cx:pt>
          <cx:pt idx="195">308.89999999999998</cx:pt>
          <cx:pt idx="196">273.60000000000002</cx:pt>
          <cx:pt idx="197">276.69999999999999</cx:pt>
          <cx:pt idx="198">287.5</cx:pt>
          <cx:pt idx="199">256.60000000000002</cx:pt>
          <cx:pt idx="200">266.89999999999998</cx:pt>
          <cx:pt idx="201">280.39999999999998</cx:pt>
          <cx:pt idx="202">259.80000000000001</cx:pt>
          <cx:pt idx="203">274.30000000000001</cx:pt>
          <cx:pt idx="204">269.19999999999999</cx:pt>
          <cx:pt idx="205">285.30000000000001</cx:pt>
          <cx:pt idx="206">306</cx:pt>
          <cx:pt idx="207">288.39999999999998</cx:pt>
          <cx:pt idx="208">272.80000000000001</cx:pt>
          <cx:pt idx="209">284.30000000000001</cx:pt>
          <cx:pt idx="210">275.5</cx:pt>
          <cx:pt idx="211">293.30000000000001</cx:pt>
          <cx:pt idx="212">242.40000000000001</cx:pt>
          <cx:pt idx="213">217.40000000000001</cx:pt>
          <cx:pt idx="214">317</cx:pt>
          <cx:pt idx="215">242.40000000000001</cx:pt>
          <cx:pt idx="216">252.5</cx:pt>
          <cx:pt idx="217">293.80000000000001</cx:pt>
          <cx:pt idx="218">279.69999999999999</cx:pt>
          <cx:pt idx="219">268.60000000000002</cx:pt>
          <cx:pt idx="220">258.80000000000001</cx:pt>
          <cx:pt idx="221">231.40000000000001</cx:pt>
          <cx:pt idx="222">257.69999999999999</cx:pt>
          <cx:pt idx="223">273.30000000000001</cx:pt>
          <cx:pt idx="224">262.89999999999998</cx:pt>
          <cx:pt idx="225">269.5</cx:pt>
          <cx:pt idx="226">228.19999999999999</cx:pt>
          <cx:pt idx="227">273.69999999999999</cx:pt>
          <cx:pt idx="228">282.10000000000002</cx:pt>
          <cx:pt idx="229">271.39999999999998</cx:pt>
          <cx:pt idx="230">245.19999999999999</cx:pt>
          <cx:pt idx="231">257.30000000000001</cx:pt>
          <cx:pt idx="232">275.5</cx:pt>
          <cx:pt idx="233">268.60000000000002</cx:pt>
          <cx:pt idx="234">281.10000000000002</cx:pt>
          <cx:pt idx="235">282.80000000000001</cx:pt>
          <cx:pt idx="236">234.09999999999999</cx:pt>
          <cx:pt idx="237">228.19999999999999</cx:pt>
          <cx:pt idx="238">211.30000000000001</cx:pt>
          <cx:pt idx="239">262.69999999999999</cx:pt>
          <cx:pt idx="240">277.69999999999999</cx:pt>
          <cx:pt idx="241">256.69999999999999</cx:pt>
          <cx:pt idx="242">297</cx:pt>
          <cx:pt idx="243">262</cx:pt>
          <cx:pt idx="244">256.5</cx:pt>
          <cx:pt idx="245">217.69999999999999</cx:pt>
          <cx:pt idx="246">274.89999999999998</cx:pt>
          <cx:pt idx="247">263</cx:pt>
          <cx:pt idx="248">307.80000000000001</cx:pt>
          <cx:pt idx="249">253.80000000000001</cx:pt>
          <cx:pt idx="250">310.89999999999998</cx:pt>
          <cx:pt idx="251">251.80000000000001</cx:pt>
          <cx:pt idx="252">240.30000000000001</cx:pt>
          <cx:pt idx="253">315</cx:pt>
          <cx:pt idx="254">288.30000000000001</cx:pt>
          <cx:pt idx="255">321.30000000000001</cx:pt>
          <cx:pt idx="256">262.5</cx:pt>
          <cx:pt idx="257">286.30000000000001</cx:pt>
          <cx:pt idx="258">221.69999999999999</cx:pt>
          <cx:pt idx="259">232.5</cx:pt>
          <cx:pt idx="260">197.59999999999999</cx:pt>
          <cx:pt idx="261">236.09999999999999</cx:pt>
          <cx:pt idx="262">245.80000000000001</cx:pt>
          <cx:pt idx="263">265.89999999999998</cx:pt>
          <cx:pt idx="264">270.89999999999998</cx:pt>
          <cx:pt idx="265">298.80000000000001</cx:pt>
          <cx:pt idx="266">289</cx:pt>
          <cx:pt idx="267">286.5</cx:pt>
          <cx:pt idx="268">277.19999999999999</cx:pt>
          <cx:pt idx="269">269.89999999999998</cx:pt>
          <cx:pt idx="270">254</cx:pt>
          <cx:pt idx="271">254.69999999999999</cx:pt>
          <cx:pt idx="272">280.60000000000002</cx:pt>
          <cx:pt idx="273">275.30000000000001</cx:pt>
          <cx:pt idx="274">256.5</cx:pt>
          <cx:pt idx="275">229.40000000000001</cx:pt>
          <cx:pt idx="276">249.40000000000001</cx:pt>
          <cx:pt idx="277">295.10000000000002</cx:pt>
          <cx:pt idx="278">280.80000000000001</cx:pt>
          <cx:pt idx="279">316</cx:pt>
          <cx:pt idx="280">305.5</cx:pt>
          <cx:pt idx="281">315.10000000000002</cx:pt>
          <cx:pt idx="282">286.69999999999999</cx:pt>
          <cx:pt idx="283">279.89999999999998</cx:pt>
          <cx:pt idx="284">243.40000000000001</cx:pt>
          <cx:pt idx="285">341.80000000000001</cx:pt>
          <cx:pt idx="286">261.69999999999999</cx:pt>
          <cx:pt idx="287">195.30000000000001</cx:pt>
          <cx:pt idx="288">210.59999999999999</cx:pt>
          <cx:pt idx="289">305.10000000000002</cx:pt>
          <cx:pt idx="290">289.89999999999998</cx:pt>
          <cx:pt idx="291">257.19999999999999</cx:pt>
          <cx:pt idx="292">236.90000000000001</cx:pt>
          <cx:pt idx="293">240.19999999999999</cx:pt>
          <cx:pt idx="294">252.69999999999999</cx:pt>
          <cx:pt idx="295">244.40000000000001</cx:pt>
          <cx:pt idx="296">226.69999999999999</cx:pt>
          <cx:pt idx="297">251.80000000000001</cx:pt>
          <cx:pt idx="298">226.90000000000001</cx:pt>
        </cx:lvl>
      </cx:numDim>
    </cx:data>
    <cx:data id="1">
      <cx:numDim type="val">
        <cx:f>data!$D$2:$D$300</cx:f>
        <cx:lvl ptCount="299" formatCode="General">
          <cx:pt idx="0">892.60000000000002</cx:pt>
          <cx:pt idx="1">855.60000000000002</cx:pt>
          <cx:pt idx="2">844.10000000000002</cx:pt>
          <cx:pt idx="3">869.29999999999995</cx:pt>
          <cx:pt idx="4">831.70000000000005</cx:pt>
          <cx:pt idx="5">862.10000000000002</cx:pt>
          <cx:pt idx="6">882.89999999999998</cx:pt>
          <cx:pt idx="7">857.39999999999998</cx:pt>
          <cx:pt idx="8">835.5</cx:pt>
          <cx:pt idx="9">868.89999999999998</cx:pt>
          <cx:pt idx="10">830.20000000000005</cx:pt>
          <cx:pt idx="11">853.29999999999995</cx:pt>
          <cx:pt idx="12">857.39999999999998</cx:pt>
          <cx:pt idx="13">871.29999999999995</cx:pt>
          <cx:pt idx="14">875.70000000000005</cx:pt>
          <cx:pt idx="15">817.89999999999998</cx:pt>
          <cx:pt idx="16">828.79999999999995</cx:pt>
          <cx:pt idx="17">872</cx:pt>
          <cx:pt idx="18">900</cx:pt>
          <cx:pt idx="19">849.60000000000002</cx:pt>
          <cx:pt idx="20">866.29999999999995</cx:pt>
          <cx:pt idx="21">849.10000000000002</cx:pt>
          <cx:pt idx="22">839.79999999999995</cx:pt>
          <cx:pt idx="23">825.29999999999995</cx:pt>
          <cx:pt idx="24">861.79999999999995</cx:pt>
          <cx:pt idx="25">853.89999999999998</cx:pt>
          <cx:pt idx="26">863.29999999999995</cx:pt>
          <cx:pt idx="27">825.29999999999995</cx:pt>
          <cx:pt idx="28">858.29999999999995</cx:pt>
          <cx:pt idx="29">854</cx:pt>
          <cx:pt idx="30">887.79999999999995</cx:pt>
          <cx:pt idx="31">828.89999999999998</cx:pt>
          <cx:pt idx="32">831</cx:pt>
          <cx:pt idx="33">839.10000000000002</cx:pt>
          <cx:pt idx="34">847.10000000000002</cx:pt>
          <cx:pt idx="35">814.29999999999995</cx:pt>
          <cx:pt idx="36">838.29999999999995</cx:pt>
          <cx:pt idx="37">822.29999999999995</cx:pt>
          <cx:pt idx="38">844.20000000000005</cx:pt>
          <cx:pt idx="39">851.60000000000002</cx:pt>
          <cx:pt idx="40">869.29999999999995</cx:pt>
          <cx:pt idx="41">843.29999999999995</cx:pt>
          <cx:pt idx="42">840.20000000000005</cx:pt>
          <cx:pt idx="43">845.89999999999998</cx:pt>
          <cx:pt idx="44">815.10000000000002</cx:pt>
          <cx:pt idx="45">886.60000000000002</cx:pt>
          <cx:pt idx="46">943.70000000000005</cx:pt>
          <cx:pt idx="47">849.70000000000005</cx:pt>
          <cx:pt idx="48">853.29999999999995</cx:pt>
          <cx:pt idx="49">834.20000000000005</cx:pt>
          <cx:pt idx="50">799</cx:pt>
          <cx:pt idx="51">770.10000000000002</cx:pt>
          <cx:pt idx="52">679.20000000000005</cx:pt>
          <cx:pt idx="53">696.79999999999995</cx:pt>
          <cx:pt idx="54">726.10000000000002</cx:pt>
          <cx:pt idx="55">730.39999999999998</cx:pt>
          <cx:pt idx="56">819.39999999999998</cx:pt>
          <cx:pt idx="57">713.60000000000002</cx:pt>
          <cx:pt idx="58">736.89999999999998</cx:pt>
          <cx:pt idx="59">748</cx:pt>
          <cx:pt idx="60">792.20000000000005</cx:pt>
          <cx:pt idx="61">784.20000000000005</cx:pt>
          <cx:pt idx="62">803.5</cx:pt>
          <cx:pt idx="63">771.10000000000002</cx:pt>
          <cx:pt idx="64">774.10000000000002</cx:pt>
          <cx:pt idx="65">803</cx:pt>
          <cx:pt idx="66">769.29999999999995</cx:pt>
          <cx:pt idx="67">816.60000000000002</cx:pt>
          <cx:pt idx="68">805.60000000000002</cx:pt>
          <cx:pt idx="69">750.10000000000002</cx:pt>
          <cx:pt idx="70">746.89999999999998</cx:pt>
          <cx:pt idx="71">730.10000000000002</cx:pt>
          <cx:pt idx="72">740.5</cx:pt>
          <cx:pt idx="73">754.79999999999995</cx:pt>
          <cx:pt idx="74">762.79999999999995</cx:pt>
          <cx:pt idx="75">773.79999999999995</cx:pt>
          <cx:pt idx="76">716.79999999999995</cx:pt>
          <cx:pt idx="77">769.29999999999995</cx:pt>
          <cx:pt idx="78">751.20000000000005</cx:pt>
          <cx:pt idx="79">748.39999999999998</cx:pt>
          <cx:pt idx="80">789.60000000000002</cx:pt>
          <cx:pt idx="81">776.10000000000002</cx:pt>
          <cx:pt idx="82">775.79999999999995</cx:pt>
          <cx:pt idx="83">824.20000000000005</cx:pt>
          <cx:pt idx="84">723.79999999999995</cx:pt>
          <cx:pt idx="85">795.20000000000005</cx:pt>
          <cx:pt idx="86">804.29999999999995</cx:pt>
          <cx:pt idx="87">824.70000000000005</cx:pt>
          <cx:pt idx="88">744.70000000000005</cx:pt>
          <cx:pt idx="89">792.20000000000005</cx:pt>
          <cx:pt idx="90">810.39999999999998</cx:pt>
          <cx:pt idx="91">767.70000000000005</cx:pt>
          <cx:pt idx="92">771</cx:pt>
          <cx:pt idx="93">830.39999999999998</cx:pt>
          <cx:pt idx="94">778</cx:pt>
          <cx:pt idx="95">763.89999999999998</cx:pt>
          <cx:pt idx="96">797</cx:pt>
          <cx:pt idx="97">768.20000000000005</cx:pt>
          <cx:pt idx="98">770.10000000000002</cx:pt>
          <cx:pt idx="99">818.79999999999995</cx:pt>
          <cx:pt idx="100">798.79999999999995</cx:pt>
          <cx:pt idx="101">796.5</cx:pt>
          <cx:pt idx="102">811.20000000000005</cx:pt>
          <cx:pt idx="103">851.79999999999995</cx:pt>
          <cx:pt idx="104">802.10000000000002</cx:pt>
          <cx:pt idx="105">802.70000000000005</cx:pt>
          <cx:pt idx="106">854.79999999999995</cx:pt>
          <cx:pt idx="107">749.79999999999995</cx:pt>
          <cx:pt idx="108">820.79999999999995</cx:pt>
          <cx:pt idx="109">812.5</cx:pt>
          <cx:pt idx="110">852.60000000000002</cx:pt>
          <cx:pt idx="111">776.39999999999998</cx:pt>
          <cx:pt idx="112">818.10000000000002</cx:pt>
          <cx:pt idx="113">778.10000000000002</cx:pt>
          <cx:pt idx="114">870.79999999999995</cx:pt>
          <cx:pt idx="115">860</cx:pt>
          <cx:pt idx="116">784.89999999999998</cx:pt>
          <cx:pt idx="117">796.79999999999995</cx:pt>
          <cx:pt idx="118">810.79999999999995</cx:pt>
          <cx:pt idx="119">784.79999999999995</cx:pt>
          <cx:pt idx="120">777.60000000000002</cx:pt>
          <cx:pt idx="121">771.29999999999995</cx:pt>
          <cx:pt idx="122">750.39999999999998</cx:pt>
          <cx:pt idx="123">755.70000000000005</cx:pt>
          <cx:pt idx="124">799.60000000000002</cx:pt>
          <cx:pt idx="125">775.60000000000002</cx:pt>
          <cx:pt idx="126">842.5</cx:pt>
          <cx:pt idx="127">788.89999999999998</cx:pt>
          <cx:pt idx="128">786.79999999999995</cx:pt>
          <cx:pt idx="129">810.89999999999998</cx:pt>
          <cx:pt idx="130">828.5</cx:pt>
          <cx:pt idx="131">756</cx:pt>
          <cx:pt idx="132">687.20000000000005</cx:pt>
          <cx:pt idx="133">604</cx:pt>
          <cx:pt idx="134">795.39999999999998</cx:pt>
          <cx:pt idx="135">875.89999999999998</cx:pt>
          <cx:pt idx="136">905</cx:pt>
          <cx:pt idx="137">737.5</cx:pt>
          <cx:pt idx="138">886.39999999999998</cx:pt>
          <cx:pt idx="139">860.79999999999995</cx:pt>
          <cx:pt idx="140">879.89999999999998</cx:pt>
          <cx:pt idx="141">927.10000000000002</cx:pt>
          <cx:pt idx="142">958.70000000000005</cx:pt>
          <cx:pt idx="143">660.70000000000005</cx:pt>
          <cx:pt idx="144">806.10000000000002</cx:pt>
          <cx:pt idx="145">731.29999999999995</cx:pt>
          <cx:pt idx="146">640.10000000000002</cx:pt>
          <cx:pt idx="147">781.79999999999995</cx:pt>
          <cx:pt idx="148">746.5</cx:pt>
          <cx:pt idx="149">648.29999999999995</cx:pt>
          <cx:pt idx="150">788.29999999999995</cx:pt>
          <cx:pt idx="151">865.20000000000005</cx:pt>
          <cx:pt idx="152">851</cx:pt>
          <cx:pt idx="153">908.29999999999995</cx:pt>
          <cx:pt idx="154">874.20000000000005</cx:pt>
          <cx:pt idx="155">874.29999999999995</cx:pt>
          <cx:pt idx="156">864.20000000000005</cx:pt>
          <cx:pt idx="157">854.5</cx:pt>
          <cx:pt idx="158">923.60000000000002</cx:pt>
          <cx:pt idx="159">874.79999999999995</cx:pt>
          <cx:pt idx="160">900.89999999999998</cx:pt>
          <cx:pt idx="161">883.79999999999995</cx:pt>
          <cx:pt idx="162">857.70000000000005</cx:pt>
          <cx:pt idx="163">909.10000000000002</cx:pt>
          <cx:pt idx="164">936.10000000000002</cx:pt>
          <cx:pt idx="165">897.60000000000002</cx:pt>
          <cx:pt idx="166">895.39999999999998</cx:pt>
          <cx:pt idx="167">917.60000000000002</cx:pt>
          <cx:pt idx="168">862.10000000000002</cx:pt>
          <cx:pt idx="169">885.70000000000005</cx:pt>
          <cx:pt idx="170">945.89999999999998</cx:pt>
          <cx:pt idx="171">920.79999999999995</cx:pt>
          <cx:pt idx="172">866.89999999999998</cx:pt>
          <cx:pt idx="173">895</cx:pt>
          <cx:pt idx="174">954.20000000000005</cx:pt>
          <cx:pt idx="175">885.60000000000002</cx:pt>
          <cx:pt idx="176">887.10000000000002</cx:pt>
          <cx:pt idx="177">916.29999999999995</cx:pt>
          <cx:pt idx="178">885.60000000000002</cx:pt>
          <cx:pt idx="179">879.60000000000002</cx:pt>
          <cx:pt idx="180">865</cx:pt>
          <cx:pt idx="181">858.10000000000002</cx:pt>
          <cx:pt idx="182">845.60000000000002</cx:pt>
          <cx:pt idx="183">856</cx:pt>
          <cx:pt idx="184">882.39999999999998</cx:pt>
          <cx:pt idx="185">883.29999999999995</cx:pt>
          <cx:pt idx="186">880.60000000000002</cx:pt>
          <cx:pt idx="187">878.60000000000002</cx:pt>
          <cx:pt idx="188">888</cx:pt>
          <cx:pt idx="189">862.60000000000002</cx:pt>
          <cx:pt idx="190">847.5</cx:pt>
          <cx:pt idx="191">885.79999999999995</cx:pt>
          <cx:pt idx="192">849.39999999999998</cx:pt>
          <cx:pt idx="193">862.60000000000002</cx:pt>
          <cx:pt idx="194">859.89999999999998</cx:pt>
          <cx:pt idx="195">841.60000000000002</cx:pt>
          <cx:pt idx="196">881.20000000000005</cx:pt>
          <cx:pt idx="197">867.39999999999998</cx:pt>
          <cx:pt idx="198">872.70000000000005</cx:pt>
          <cx:pt idx="199">831.20000000000005</cx:pt>
          <cx:pt idx="200">849.79999999999995</cx:pt>
          <cx:pt idx="201">867.79999999999995</cx:pt>
          <cx:pt idx="202">825</cx:pt>
          <cx:pt idx="203">887.70000000000005</cx:pt>
          <cx:pt idx="204">856.29999999999995</cx:pt>
          <cx:pt idx="205">851.29999999999995</cx:pt>
          <cx:pt idx="206">862.29999999999995</cx:pt>
          <cx:pt idx="207">840.10000000000002</cx:pt>
          <cx:pt idx="208">879.39999999999998</cx:pt>
          <cx:pt idx="209">887.20000000000005</cx:pt>
          <cx:pt idx="210">881.10000000000002</cx:pt>
          <cx:pt idx="211">843.89999999999998</cx:pt>
          <cx:pt idx="212">878.60000000000002</cx:pt>
          <cx:pt idx="213">865.79999999999995</cx:pt>
          <cx:pt idx="214">882.20000000000005</cx:pt>
          <cx:pt idx="215">877</cx:pt>
          <cx:pt idx="216">862.89999999999998</cx:pt>
          <cx:pt idx="217">871.10000000000002</cx:pt>
          <cx:pt idx="218">877.70000000000005</cx:pt>
          <cx:pt idx="219">860.39999999999998</cx:pt>
          <cx:pt idx="220">848</cx:pt>
          <cx:pt idx="221">852.79999999999995</cx:pt>
          <cx:pt idx="222">865.79999999999995</cx:pt>
          <cx:pt idx="223">857.79999999999995</cx:pt>
          <cx:pt idx="224">853.39999999999998</cx:pt>
          <cx:pt idx="225">875.60000000000002</cx:pt>
          <cx:pt idx="226">835.89999999999998</cx:pt>
          <cx:pt idx="227">850.60000000000002</cx:pt>
          <cx:pt idx="228">868.60000000000002</cx:pt>
          <cx:pt idx="229">852.39999999999998</cx:pt>
          <cx:pt idx="230">831.39999999999998</cx:pt>
          <cx:pt idx="231">857.89999999999998</cx:pt>
          <cx:pt idx="232">836.70000000000005</cx:pt>
          <cx:pt idx="233">831.5</cx:pt>
          <cx:pt idx="234">863.79999999999995</cx:pt>
          <cx:pt idx="235">827.20000000000005</cx:pt>
          <cx:pt idx="236">819.39999999999998</cx:pt>
          <cx:pt idx="237">831.89999999999998</cx:pt>
          <cx:pt idx="238">869</cx:pt>
          <cx:pt idx="239">926.79999999999995</cx:pt>
          <cx:pt idx="240">945.89999999999998</cx:pt>
          <cx:pt idx="241">990.10000000000002</cx:pt>
          <cx:pt idx="242">915.39999999999998</cx:pt>
          <cx:pt idx="243">830.39999999999998</cx:pt>
          <cx:pt idx="244">862.60000000000002</cx:pt>
          <cx:pt idx="245">849.10000000000002</cx:pt>
          <cx:pt idx="246">899.5</cx:pt>
          <cx:pt idx="247">883.39999999999998</cx:pt>
          <cx:pt idx="248">754.79999999999995</cx:pt>
          <cx:pt idx="249">643.29999999999995</cx:pt>
          <cx:pt idx="250">815.60000000000002</cx:pt>
          <cx:pt idx="251">835.79999999999995</cx:pt>
          <cx:pt idx="252">856.10000000000002</cx:pt>
          <cx:pt idx="253">864.5</cx:pt>
          <cx:pt idx="254">921.70000000000005</cx:pt>
          <cx:pt idx="255">920.89999999999998</cx:pt>
          <cx:pt idx="256">885</cx:pt>
          <cx:pt idx="257">894.20000000000005</cx:pt>
          <cx:pt idx="258">844.29999999999995</cx:pt>
          <cx:pt idx="259">897</cx:pt>
          <cx:pt idx="260">953</cx:pt>
          <cx:pt idx="261">916.39999999999998</cx:pt>
          <cx:pt idx="262">870.29999999999995</cx:pt>
          <cx:pt idx="263">870.60000000000002</cx:pt>
          <cx:pt idx="264">780.79999999999995</cx:pt>
          <cx:pt idx="265">809.29999999999995</cx:pt>
          <cx:pt idx="266">740.5</cx:pt>
          <cx:pt idx="267">735.10000000000002</cx:pt>
          <cx:pt idx="268">796.10000000000002</cx:pt>
          <cx:pt idx="269">792.60000000000002</cx:pt>
          <cx:pt idx="270">828.70000000000005</cx:pt>
          <cx:pt idx="271">819.89999999999998</cx:pt>
          <cx:pt idx="272">829.5</cx:pt>
          <cx:pt idx="273">700</cx:pt>
          <cx:pt idx="274">822.60000000000002</cx:pt>
          <cx:pt idx="275">818.70000000000005</cx:pt>
          <cx:pt idx="276">573.29999999999995</cx:pt>
          <cx:pt idx="277">912</cx:pt>
          <cx:pt idx="278">752</cx:pt>
          <cx:pt idx="279">878</cx:pt>
          <cx:pt idx="280">838.79999999999995</cx:pt>
        </cx:lvl>
      </cx:numDim>
    </cx:data>
    <cx:data id="2">
      <cx:numDim type="val">
        <cx:f>data!$G$2:$G$300</cx:f>
        <cx:lvl ptCount="299" formatCode="General">
          <cx:pt idx="0">1025.9000000000001</cx:pt>
          <cx:pt idx="1">1054.3</cx:pt>
          <cx:pt idx="2">1074.8</cx:pt>
          <cx:pt idx="3">1061.2</cx:pt>
          <cx:pt idx="4">1042.9000000000001</cx:pt>
          <cx:pt idx="5">1108.3</cx:pt>
          <cx:pt idx="6">1104.4000000000001</cx:pt>
          <cx:pt idx="7">1108.9000000000001</cx:pt>
          <cx:pt idx="8">1138.3</cx:pt>
          <cx:pt idx="9">1063.4000000000001</cx:pt>
          <cx:pt idx="10">883.29999999999995</cx:pt>
          <cx:pt idx="11">958</cx:pt>
          <cx:pt idx="12">897.10000000000002</cx:pt>
          <cx:pt idx="13">1024.5999999999999</cx:pt>
          <cx:pt idx="14">1041.3</cx:pt>
          <cx:pt idx="15">1031.3</cx:pt>
          <cx:pt idx="16">1039.8</cx:pt>
          <cx:pt idx="17">1081.2</cx:pt>
          <cx:pt idx="18">1103.0999999999999</cx:pt>
          <cx:pt idx="19">1089.3</cx:pt>
          <cx:pt idx="20">1103.8</cx:pt>
          <cx:pt idx="21">1025.5999999999999</cx:pt>
          <cx:pt idx="22">921.20000000000005</cx:pt>
          <cx:pt idx="23">845</cx:pt>
          <cx:pt idx="24">886.5</cx:pt>
          <cx:pt idx="25">1005.7</cx:pt>
          <cx:pt idx="26">896.5</cx:pt>
          <cx:pt idx="27">883.29999999999995</cx:pt>
          <cx:pt idx="28">887.70000000000005</cx:pt>
          <cx:pt idx="29">1043.5</cx:pt>
          <cx:pt idx="30">969.10000000000002</cx:pt>
          <cx:pt idx="31">1172</cx:pt>
          <cx:pt idx="32">1149.7</cx:pt>
          <cx:pt idx="33">1050.4000000000001</cx:pt>
          <cx:pt idx="34">1150.9000000000001</cx:pt>
          <cx:pt idx="35">1078.5</cx:pt>
          <cx:pt idx="36">922.20000000000005</cx:pt>
          <cx:pt idx="37">874.10000000000002</cx:pt>
          <cx:pt idx="38">798.10000000000002</cx:pt>
          <cx:pt idx="39">935</cx:pt>
          <cx:pt idx="40">848.20000000000005</cx:pt>
          <cx:pt idx="41">897.39999999999998</cx:pt>
          <cx:pt idx="42">903.5</cx:pt>
          <cx:pt idx="43">875.60000000000002</cx:pt>
          <cx:pt idx="44">875.29999999999995</cx:pt>
          <cx:pt idx="45">901.60000000000002</cx:pt>
          <cx:pt idx="46">835.70000000000005</cx:pt>
          <cx:pt idx="47">1134.7</cx:pt>
          <cx:pt idx="48">1032.8</cx:pt>
          <cx:pt idx="49">970.20000000000005</cx:pt>
          <cx:pt idx="50">911.89999999999998</cx:pt>
          <cx:pt idx="51">918.60000000000002</cx:pt>
          <cx:pt idx="52">859.20000000000005</cx:pt>
          <cx:pt idx="53">884.70000000000005</cx:pt>
          <cx:pt idx="54">933.5</cx:pt>
          <cx:pt idx="55">913.29999999999995</cx:pt>
          <cx:pt idx="56">871.70000000000005</cx:pt>
          <cx:pt idx="57">948.60000000000002</cx:pt>
          <cx:pt idx="58">1074</cx:pt>
          <cx:pt idx="59">1094.8</cx:pt>
          <cx:pt idx="60">1019.3</cx:pt>
          <cx:pt idx="61">1058.7</cx:pt>
          <cx:pt idx="62">1035.4000000000001</cx:pt>
          <cx:pt idx="63">1058</cx:pt>
          <cx:pt idx="64">1051.7</cx:pt>
          <cx:pt idx="65">997.70000000000005</cx:pt>
          <cx:pt idx="66">1022.5</cx:pt>
          <cx:pt idx="67">949.29999999999995</cx:pt>
          <cx:pt idx="68">941.29999999999995</cx:pt>
          <cx:pt idx="69">943.5</cx:pt>
          <cx:pt idx="70">966.5</cx:pt>
          <cx:pt idx="71">961.89999999999998</cx:pt>
          <cx:pt idx="72">976.70000000000005</cx:pt>
          <cx:pt idx="73">1012.8</cx:pt>
          <cx:pt idx="74">1000.1</cx:pt>
          <cx:pt idx="75">999.5</cx:pt>
          <cx:pt idx="76">980.10000000000002</cx:pt>
          <cx:pt idx="77">944.79999999999995</cx:pt>
          <cx:pt idx="78">988.29999999999995</cx:pt>
          <cx:pt idx="79">921.60000000000002</cx:pt>
          <cx:pt idx="80">879.10000000000002</cx:pt>
          <cx:pt idx="81">875.39999999999998</cx:pt>
          <cx:pt idx="82">910.89999999999998</cx:pt>
          <cx:pt idx="83">899.89999999999998</cx:pt>
          <cx:pt idx="84">914.60000000000002</cx:pt>
          <cx:pt idx="85">920.39999999999998</cx:pt>
          <cx:pt idx="86">934.70000000000005</cx:pt>
          <cx:pt idx="87">918.10000000000002</cx:pt>
          <cx:pt idx="88">927.70000000000005</cx:pt>
          <cx:pt idx="89">993.79999999999995</cx:pt>
          <cx:pt idx="90">1076.9000000000001</cx:pt>
          <cx:pt idx="91">1101.9000000000001</cx:pt>
          <cx:pt idx="92">1105.5999999999999</cx:pt>
          <cx:pt idx="93">1115</cx:pt>
          <cx:pt idx="94">1109.0999999999999</cx:pt>
          <cx:pt idx="95">1154.9000000000001</cx:pt>
          <cx:pt idx="96">1046.9000000000001</cx:pt>
          <cx:pt idx="97">1126.9000000000001</cx:pt>
          <cx:pt idx="98">1125.4000000000001</cx:pt>
          <cx:pt idx="99">1105.5</cx:pt>
          <cx:pt idx="100">1079.3</cx:pt>
          <cx:pt idx="101">1141.0999999999999</cx:pt>
          <cx:pt idx="102">1173.7</cx:pt>
          <cx:pt idx="103">1168.8</cx:pt>
          <cx:pt idx="104">1066.4000000000001</cx:pt>
          <cx:pt idx="105">1113.7</cx:pt>
          <cx:pt idx="106">1096.4000000000001</cx:pt>
          <cx:pt idx="107">1070.5</cx:pt>
          <cx:pt idx="108">1091.9000000000001</cx:pt>
          <cx:pt idx="109">1148.5</cx:pt>
          <cx:pt idx="110">1107.8</cx:pt>
          <cx:pt idx="111">1130.7</cx:pt>
          <cx:pt idx="112">1111.5</cx:pt>
          <cx:pt idx="113">1135.2</cx:pt>
          <cx:pt idx="114">1137.4000000000001</cx:pt>
          <cx:pt idx="115">1088.5999999999999</cx:pt>
          <cx:pt idx="116">1155.4000000000001</cx:pt>
          <cx:pt idx="117">1142.5999999999999</cx:pt>
          <cx:pt idx="118">1124.5999999999999</cx:pt>
          <cx:pt idx="119">1138.0999999999999</cx:pt>
          <cx:pt idx="120">1130.3</cx:pt>
          <cx:pt idx="121">1089.5</cx:pt>
          <cx:pt idx="122">1102.4000000000001</cx:pt>
          <cx:pt idx="123">1093.5999999999999</cx:pt>
          <cx:pt idx="124">1094.2</cx:pt>
          <cx:pt idx="125">1052.5999999999999</cx:pt>
          <cx:pt idx="126">1080.5</cx:pt>
          <cx:pt idx="127">1067.2</cx:pt>
          <cx:pt idx="128">1099.5</cx:pt>
          <cx:pt idx="129">1097.3</cx:pt>
          <cx:pt idx="130">1123</cx:pt>
          <cx:pt idx="131">1112.5999999999999</cx:pt>
          <cx:pt idx="132">1125.4000000000001</cx:pt>
          <cx:pt idx="133">1108.8</cx:pt>
          <cx:pt idx="134">1108.9000000000001</cx:pt>
          <cx:pt idx="135">1141.2</cx:pt>
          <cx:pt idx="136">1137.4000000000001</cx:pt>
          <cx:pt idx="137">1103.5999999999999</cx:pt>
          <cx:pt idx="138">1146.0999999999999</cx:pt>
          <cx:pt idx="139">1124.0999999999999</cx:pt>
          <cx:pt idx="140">1132</cx:pt>
          <cx:pt idx="141">1139.4000000000001</cx:pt>
          <cx:pt idx="142">1134</cx:pt>
          <cx:pt idx="143">1165.8</cx:pt>
          <cx:pt idx="144">1150.7</cx:pt>
          <cx:pt idx="145">1138.7</cx:pt>
          <cx:pt idx="146">1107.4000000000001</cx:pt>
          <cx:pt idx="147">1097.7</cx:pt>
          <cx:pt idx="148">1152.2</cx:pt>
          <cx:pt idx="149">1146.7</cx:pt>
          <cx:pt idx="150">1128.2</cx:pt>
          <cx:pt idx="151">1107.3</cx:pt>
          <cx:pt idx="152">1143.5999999999999</cx:pt>
          <cx:pt idx="153">1142.2</cx:pt>
          <cx:pt idx="154">1107.9000000000001</cx:pt>
          <cx:pt idx="155">1127.4000000000001</cx:pt>
          <cx:pt idx="156">1122</cx:pt>
          <cx:pt idx="157">1123.0999999999999</cx:pt>
          <cx:pt idx="158">1091.2</cx:pt>
          <cx:pt idx="159">1132.5</cx:pt>
          <cx:pt idx="160">1132.5</cx:pt>
          <cx:pt idx="161">1147.4000000000001</cx:pt>
          <cx:pt idx="162">1117.5999999999999</cx:pt>
          <cx:pt idx="163">1128.9000000000001</cx:pt>
          <cx:pt idx="164">1096.7</cx:pt>
          <cx:pt idx="165">1137.0999999999999</cx:pt>
          <cx:pt idx="166">1114</cx:pt>
          <cx:pt idx="167">1142.9000000000001</cx:pt>
          <cx:pt idx="168">1125.0999999999999</cx:pt>
          <cx:pt idx="169">1124.4000000000001</cx:pt>
          <cx:pt idx="170">1133.8</cx:pt>
          <cx:pt idx="171">1155.7</cx:pt>
          <cx:pt idx="172">1113.3</cx:pt>
          <cx:pt idx="173">1096.5</cx:pt>
          <cx:pt idx="174">1139.9000000000001</cx:pt>
          <cx:pt idx="175">1118.2</cx:pt>
          <cx:pt idx="176">1089.3</cx:pt>
          <cx:pt idx="177">1102.7</cx:pt>
          <cx:pt idx="178">1137.5999999999999</cx:pt>
          <cx:pt idx="179">1139.7</cx:pt>
          <cx:pt idx="180">1112.5999999999999</cx:pt>
          <cx:pt idx="181">1097.0999999999999</cx:pt>
          <cx:pt idx="182">1130.5</cx:pt>
          <cx:pt idx="183">1111.5999999999999</cx:pt>
          <cx:pt idx="184">1135.8</cx:pt>
          <cx:pt idx="185">1153.3</cx:pt>
          <cx:pt idx="186">1091.5</cx:pt>
          <cx:pt idx="187">1118.2</cx:pt>
          <cx:pt idx="188">1105.3</cx:pt>
          <cx:pt idx="189">1142.2</cx:pt>
          <cx:pt idx="190">1111.4000000000001</cx:pt>
          <cx:pt idx="191">1152.0999999999999</cx:pt>
          <cx:pt idx="192">1116.3</cx:pt>
          <cx:pt idx="193">1113.7</cx:pt>
          <cx:pt idx="194">1082.9000000000001</cx:pt>
          <cx:pt idx="195">1115.0999999999999</cx:pt>
          <cx:pt idx="196">1150.8</cx:pt>
          <cx:pt idx="197">1139.7</cx:pt>
          <cx:pt idx="198">1119</cx:pt>
          <cx:pt idx="199">1092.0999999999999</cx:pt>
          <cx:pt idx="200">1151.5</cx:pt>
          <cx:pt idx="201">1149.4000000000001</cx:pt>
          <cx:pt idx="202">1181.3</cx:pt>
          <cx:pt idx="203">1107.4000000000001</cx:pt>
          <cx:pt idx="204">1134.0999999999999</cx:pt>
          <cx:pt idx="205">1136.4000000000001</cx:pt>
          <cx:pt idx="206">1113.5</cx:pt>
          <cx:pt idx="207">1088.4000000000001</cx:pt>
          <cx:pt idx="208">1091.0999999999999</cx:pt>
          <cx:pt idx="209">1098.8</cx:pt>
          <cx:pt idx="210">1162.3</cx:pt>
          <cx:pt idx="211">1119.9000000000001</cx:pt>
          <cx:pt idx="212">1149.3</cx:pt>
          <cx:pt idx="213">1116.9000000000001</cx:pt>
          <cx:pt idx="214">1149.9000000000001</cx:pt>
          <cx:pt idx="215">1130.2</cx:pt>
          <cx:pt idx="216">1128.9000000000001</cx:pt>
          <cx:pt idx="217">1080.7</cx:pt>
          <cx:pt idx="218">1114.8</cx:pt>
          <cx:pt idx="219">1113.8</cx:pt>
          <cx:pt idx="220">1108.5</cx:pt>
          <cx:pt idx="221">1127</cx:pt>
          <cx:pt idx="222">1123.5</cx:pt>
          <cx:pt idx="223">1154.0999999999999</cx:pt>
          <cx:pt idx="224">1150.2</cx:pt>
          <cx:pt idx="225">1073.0999999999999</cx:pt>
          <cx:pt idx="226">1145.5999999999999</cx:pt>
          <cx:pt idx="227">1136.9000000000001</cx:pt>
          <cx:pt idx="228">1105</cx:pt>
          <cx:pt idx="229">1080</cx:pt>
          <cx:pt idx="230">1130.5</cx:pt>
          <cx:pt idx="231">1130.2</cx:pt>
          <cx:pt idx="232">1133.2</cx:pt>
          <cx:pt idx="233">1128.8</cx:pt>
          <cx:pt idx="234">1127.0999999999999</cx:pt>
          <cx:pt idx="235">1149.2</cx:pt>
          <cx:pt idx="236">1106.5</cx:pt>
          <cx:pt idx="237">1136.8</cx:pt>
          <cx:pt idx="238">1112.5999999999999</cx:pt>
          <cx:pt idx="239">1114.0999999999999</cx:pt>
          <cx:pt idx="240">1135.8</cx:pt>
          <cx:pt idx="241">1155.4000000000001</cx:pt>
          <cx:pt idx="242">1074.4000000000001</cx:pt>
          <cx:pt idx="243">1103.3</cx:pt>
          <cx:pt idx="244">1077</cx:pt>
          <cx:pt idx="245">1135.3</cx:pt>
          <cx:pt idx="246">1136.3</cx:pt>
          <cx:pt idx="247">1131.0999999999999</cx:pt>
          <cx:pt idx="248">1094.5999999999999</cx:pt>
          <cx:pt idx="249">1094.4000000000001</cx:pt>
          <cx:pt idx="250">1085.3</cx:pt>
          <cx:pt idx="251">1096.7</cx:pt>
          <cx:pt idx="252">1153.0999999999999</cx:pt>
          <cx:pt idx="253">1115.7</cx:pt>
          <cx:pt idx="254">1061.5999999999999</cx:pt>
          <cx:pt idx="255">1078.7</cx:pt>
          <cx:pt idx="256">1100.8</cx:pt>
          <cx:pt idx="257">1083.5</cx:pt>
          <cx:pt idx="258">1088.9000000000001</cx:pt>
          <cx:pt idx="259">1126.3</cx:pt>
          <cx:pt idx="260">1094.0999999999999</cx:pt>
          <cx:pt idx="261">860.5</cx:pt>
          <cx:pt idx="262">1141</cx:pt>
          <cx:pt idx="263">1183.3</cx:pt>
          <cx:pt idx="264">1108.2</cx:pt>
          <cx:pt idx="265">1029.8</cx:pt>
          <cx:pt idx="266">1135.5</cx:pt>
          <cx:pt idx="267">1074.2</cx:pt>
          <cx:pt idx="268">1025.5999999999999</cx:pt>
          <cx:pt idx="269">972.20000000000005</cx:pt>
          <cx:pt idx="270">980.39999999999998</cx:pt>
        </cx:lvl>
      </cx:numDim>
    </cx:data>
    <cx:data id="3">
      <cx:numDim type="val">
        <cx:f>data!$J$2:$J$300</cx:f>
        <cx:lvl ptCount="299" formatCode="General">
          <cx:pt idx="0">1071.3</cx:pt>
          <cx:pt idx="1">1134</cx:pt>
          <cx:pt idx="2">1114.5999999999999</cx:pt>
          <cx:pt idx="3">1097.2</cx:pt>
          <cx:pt idx="4">1110.4000000000001</cx:pt>
          <cx:pt idx="5">1219.4000000000001</cx:pt>
          <cx:pt idx="6">1162</cx:pt>
          <cx:pt idx="7">1218.2</cx:pt>
          <cx:pt idx="8">1190.4000000000001</cx:pt>
          <cx:pt idx="9">1126.5</cx:pt>
          <cx:pt idx="10">1065.0999999999999</cx:pt>
          <cx:pt idx="11">1035.8</cx:pt>
          <cx:pt idx="12">1093.2</cx:pt>
          <cx:pt idx="13">1154</cx:pt>
          <cx:pt idx="14">1089</cx:pt>
          <cx:pt idx="15">1082.2</cx:pt>
          <cx:pt idx="16">1179</cx:pt>
          <cx:pt idx="17">1128.7</cx:pt>
          <cx:pt idx="18">1164.8</cx:pt>
          <cx:pt idx="19">1143.4000000000001</cx:pt>
          <cx:pt idx="20">1191.0999999999999</cx:pt>
          <cx:pt idx="21">1187.5999999999999</cx:pt>
          <cx:pt idx="22">1105.2</cx:pt>
          <cx:pt idx="23">1152.8</cx:pt>
          <cx:pt idx="24">1162.4000000000001</cx:pt>
          <cx:pt idx="25">1163.3</cx:pt>
          <cx:pt idx="26">1149.3</cx:pt>
          <cx:pt idx="27">1133.4000000000001</cx:pt>
          <cx:pt idx="28">1125.5999999999999</cx:pt>
          <cx:pt idx="29">1193.2</cx:pt>
          <cx:pt idx="30">1134.8</cx:pt>
          <cx:pt idx="31">1077.3</cx:pt>
          <cx:pt idx="32">1061.7</cx:pt>
          <cx:pt idx="33">1064.9000000000001</cx:pt>
          <cx:pt idx="34">1056.5</cx:pt>
          <cx:pt idx="35">1118.9000000000001</cx:pt>
          <cx:pt idx="36">1131.5999999999999</cx:pt>
          <cx:pt idx="37">1119.5</cx:pt>
          <cx:pt idx="38">1168.3</cx:pt>
          <cx:pt idx="39">1169.2</cx:pt>
          <cx:pt idx="40">1122.7</cx:pt>
          <cx:pt idx="41">1194.7</cx:pt>
          <cx:pt idx="42">1128.4000000000001</cx:pt>
          <cx:pt idx="43">1076.5</cx:pt>
          <cx:pt idx="44">1088.4000000000001</cx:pt>
          <cx:pt idx="45">1117.5999999999999</cx:pt>
          <cx:pt idx="46">1181.9000000000001</cx:pt>
          <cx:pt idx="47">1177.8</cx:pt>
          <cx:pt idx="48">1180.0999999999999</cx:pt>
          <cx:pt idx="49">1149.3</cx:pt>
          <cx:pt idx="50">1175.5</cx:pt>
          <cx:pt idx="51">1147.7</cx:pt>
          <cx:pt idx="52">1142</cx:pt>
          <cx:pt idx="53">1166.0999999999999</cx:pt>
          <cx:pt idx="54">1058.3</cx:pt>
          <cx:pt idx="55">1215</cx:pt>
          <cx:pt idx="56">1235.5</cx:pt>
          <cx:pt idx="57">1143.7</cx:pt>
          <cx:pt idx="58">1113.2</cx:pt>
          <cx:pt idx="59">1113.7</cx:pt>
          <cx:pt idx="60">1144.9000000000001</cx:pt>
          <cx:pt idx="61">1068.5</cx:pt>
          <cx:pt idx="62">1094.8</cx:pt>
          <cx:pt idx="63">1142.5999999999999</cx:pt>
          <cx:pt idx="64">1128.4000000000001</cx:pt>
          <cx:pt idx="65">1144.7</cx:pt>
          <cx:pt idx="66">1066.3</cx:pt>
          <cx:pt idx="67">1109.2</cx:pt>
          <cx:pt idx="68">1167.4000000000001</cx:pt>
          <cx:pt idx="69">1101</cx:pt>
          <cx:pt idx="70">1129</cx:pt>
          <cx:pt idx="71">1145.8</cx:pt>
          <cx:pt idx="72">1202.0999999999999</cx:pt>
          <cx:pt idx="73">1187.5</cx:pt>
          <cx:pt idx="74">1185</cx:pt>
          <cx:pt idx="75">1169.8</cx:pt>
          <cx:pt idx="76">1120.3</cx:pt>
          <cx:pt idx="77">1122</cx:pt>
          <cx:pt idx="78">1138.2</cx:pt>
          <cx:pt idx="79">1094.5</cx:pt>
          <cx:pt idx="80">1131.4000000000001</cx:pt>
          <cx:pt idx="81">1173</cx:pt>
          <cx:pt idx="82">1162.5</cx:pt>
          <cx:pt idx="83">1097</cx:pt>
          <cx:pt idx="84">1133.5</cx:pt>
          <cx:pt idx="85">1115.2</cx:pt>
          <cx:pt idx="86">1141.3</cx:pt>
          <cx:pt idx="87">1153.5</cx:pt>
          <cx:pt idx="88">1188.3</cx:pt>
          <cx:pt idx="89">1150.8</cx:pt>
          <cx:pt idx="90">1144.9000000000001</cx:pt>
          <cx:pt idx="91">1146.4000000000001</cx:pt>
          <cx:pt idx="92">1155.5</cx:pt>
          <cx:pt idx="93">1169.0999999999999</cx:pt>
          <cx:pt idx="94">1111.3</cx:pt>
          <cx:pt idx="95">1106</cx:pt>
          <cx:pt idx="96">1128.4000000000001</cx:pt>
          <cx:pt idx="97">1110.4000000000001</cx:pt>
          <cx:pt idx="98">1167.0999999999999</cx:pt>
          <cx:pt idx="99">1148.2</cx:pt>
          <cx:pt idx="100">1128.5999999999999</cx:pt>
          <cx:pt idx="101">1160.4000000000001</cx:pt>
          <cx:pt idx="102">1157.5999999999999</cx:pt>
          <cx:pt idx="103">1149.7</cx:pt>
          <cx:pt idx="104">1145.8</cx:pt>
          <cx:pt idx="105">1132.2</cx:pt>
          <cx:pt idx="106">1105.3</cx:pt>
          <cx:pt idx="107">1166.5</cx:pt>
          <cx:pt idx="108">1153.0999999999999</cx:pt>
          <cx:pt idx="109">1162.5999999999999</cx:pt>
          <cx:pt idx="110">1182</cx:pt>
          <cx:pt idx="111">1165.5999999999999</cx:pt>
          <cx:pt idx="112">1097.0999999999999</cx:pt>
          <cx:pt idx="113">1121.5999999999999</cx:pt>
          <cx:pt idx="114">1115.5999999999999</cx:pt>
          <cx:pt idx="115">1172.2</cx:pt>
          <cx:pt idx="116">1145.5</cx:pt>
          <cx:pt idx="117">1157.0999999999999</cx:pt>
          <cx:pt idx="118">1151.9000000000001</cx:pt>
          <cx:pt idx="119">1135.5999999999999</cx:pt>
          <cx:pt idx="120">1173.7</cx:pt>
          <cx:pt idx="121">1214</cx:pt>
          <cx:pt idx="122">1174</cx:pt>
          <cx:pt idx="123">1164.5</cx:pt>
          <cx:pt idx="124">1191.9000000000001</cx:pt>
          <cx:pt idx="125">1168.4000000000001</cx:pt>
          <cx:pt idx="126">1149.8</cx:pt>
          <cx:pt idx="127">1165.2</cx:pt>
          <cx:pt idx="128">1154.9000000000001</cx:pt>
          <cx:pt idx="129">1185.0999999999999</cx:pt>
          <cx:pt idx="130">1154.0999999999999</cx:pt>
          <cx:pt idx="131">1159.2</cx:pt>
          <cx:pt idx="132">1114.5</cx:pt>
          <cx:pt idx="133">1119.5</cx:pt>
          <cx:pt idx="134">1147.4000000000001</cx:pt>
          <cx:pt idx="135">1163</cx:pt>
          <cx:pt idx="136">1175.0999999999999</cx:pt>
          <cx:pt idx="137">1163.9000000000001</cx:pt>
          <cx:pt idx="138">1159.4000000000001</cx:pt>
          <cx:pt idx="139">1146.3</cx:pt>
          <cx:pt idx="140">1145.5999999999999</cx:pt>
          <cx:pt idx="141">1175.3</cx:pt>
          <cx:pt idx="142">1165.2</cx:pt>
          <cx:pt idx="143">1164.7</cx:pt>
          <cx:pt idx="144">1120.5999999999999</cx:pt>
          <cx:pt idx="145">1142.9000000000001</cx:pt>
          <cx:pt idx="146">1161.0999999999999</cx:pt>
          <cx:pt idx="147">1139.8</cx:pt>
          <cx:pt idx="148">1157.5999999999999</cx:pt>
          <cx:pt idx="149">1142</cx:pt>
          <cx:pt idx="150">1140.0999999999999</cx:pt>
          <cx:pt idx="151">1151.2</cx:pt>
          <cx:pt idx="152">1164.4000000000001</cx:pt>
          <cx:pt idx="153">1155.4000000000001</cx:pt>
          <cx:pt idx="154">1159.4000000000001</cx:pt>
          <cx:pt idx="155">1162.8</cx:pt>
          <cx:pt idx="156">1161.5</cx:pt>
          <cx:pt idx="157">1180.4000000000001</cx:pt>
          <cx:pt idx="158">1194.4000000000001</cx:pt>
          <cx:pt idx="159">1170.9000000000001</cx:pt>
          <cx:pt idx="160">1134.8</cx:pt>
          <cx:pt idx="161">1119.9000000000001</cx:pt>
          <cx:pt idx="162">1134.4000000000001</cx:pt>
          <cx:pt idx="163">1152.7</cx:pt>
          <cx:pt idx="164">1150.0999999999999</cx:pt>
          <cx:pt idx="165">1137.9000000000001</cx:pt>
          <cx:pt idx="166">1130.3</cx:pt>
          <cx:pt idx="167">1154.8</cx:pt>
          <cx:pt idx="168">1152.7</cx:pt>
          <cx:pt idx="169">1134.2</cx:pt>
          <cx:pt idx="170">1107</cx:pt>
          <cx:pt idx="171">1137.9000000000001</cx:pt>
          <cx:pt idx="172">1137</cx:pt>
          <cx:pt idx="173">1188.9000000000001</cx:pt>
          <cx:pt idx="174">1170.5999999999999</cx:pt>
          <cx:pt idx="175">1160.7</cx:pt>
          <cx:pt idx="176">1154.9000000000001</cx:pt>
          <cx:pt idx="177">1163.5</cx:pt>
          <cx:pt idx="178">1144.5999999999999</cx:pt>
          <cx:pt idx="179">1167.5999999999999</cx:pt>
          <cx:pt idx="180">1180.8</cx:pt>
          <cx:pt idx="181">1170.3</cx:pt>
          <cx:pt idx="182">1185.5999999999999</cx:pt>
          <cx:pt idx="183">1185.7</cx:pt>
          <cx:pt idx="184">1178</cx:pt>
          <cx:pt idx="185">1177.5999999999999</cx:pt>
          <cx:pt idx="186">1172.4000000000001</cx:pt>
          <cx:pt idx="187">1193.0999999999999</cx:pt>
          <cx:pt idx="188">1205.9000000000001</cx:pt>
          <cx:pt idx="189">1185.5999999999999</cx:pt>
          <cx:pt idx="190">1176.3</cx:pt>
          <cx:pt idx="191">1185.0999999999999</cx:pt>
          <cx:pt idx="192">1179.5</cx:pt>
          <cx:pt idx="193">1191.7</cx:pt>
          <cx:pt idx="194">1177.0999999999999</cx:pt>
          <cx:pt idx="195">1193.3</cx:pt>
          <cx:pt idx="196">1140.0999999999999</cx:pt>
          <cx:pt idx="197">1163.5999999999999</cx:pt>
          <cx:pt idx="198">1160.8</cx:pt>
          <cx:pt idx="199">1185.5999999999999</cx:pt>
          <cx:pt idx="200">1176.3</cx:pt>
          <cx:pt idx="201">1191</cx:pt>
          <cx:pt idx="202">1154.4000000000001</cx:pt>
          <cx:pt idx="203">1153.0999999999999</cx:pt>
          <cx:pt idx="204">1158.2</cx:pt>
          <cx:pt idx="205">1149.5999999999999</cx:pt>
          <cx:pt idx="206">1148.8</cx:pt>
          <cx:pt idx="207">1124.2</cx:pt>
          <cx:pt idx="208">1150.0999999999999</cx:pt>
          <cx:pt idx="209">1177.0999999999999</cx:pt>
          <cx:pt idx="210">1173.5999999999999</cx:pt>
          <cx:pt idx="211">1182.5999999999999</cx:pt>
          <cx:pt idx="212">1163.2</cx:pt>
          <cx:pt idx="213">1151.4000000000001</cx:pt>
          <cx:pt idx="214">1180.9000000000001</cx:pt>
          <cx:pt idx="215">1127.7</cx:pt>
          <cx:pt idx="216">1173.2</cx:pt>
          <cx:pt idx="217">1175.8</cx:pt>
          <cx:pt idx="218">1199.5999999999999</cx:pt>
          <cx:pt idx="219">1163.5</cx:pt>
          <cx:pt idx="220">1168.5</cx:pt>
          <cx:pt idx="221">1170.2</cx:pt>
          <cx:pt idx="222">1137.3</cx:pt>
          <cx:pt idx="223">1139.7</cx:pt>
          <cx:pt idx="224">1132.4000000000001</cx:pt>
          <cx:pt idx="225">1163.2</cx:pt>
          <cx:pt idx="226">1162.5</cx:pt>
          <cx:pt idx="227">1141.7</cx:pt>
          <cx:pt idx="228">1123</cx:pt>
          <cx:pt idx="229">1177.7</cx:pt>
          <cx:pt idx="230">1186.4000000000001</cx:pt>
          <cx:pt idx="231">1133.5999999999999</cx:pt>
          <cx:pt idx="232">1195.7</cx:pt>
          <cx:pt idx="233">1142.7</cx:pt>
          <cx:pt idx="234">1180</cx:pt>
          <cx:pt idx="235">1160.2</cx:pt>
          <cx:pt idx="236">1151.2</cx:pt>
          <cx:pt idx="237">1158.5999999999999</cx:pt>
          <cx:pt idx="238">1135.3</cx:pt>
          <cx:pt idx="239">1187.5</cx:pt>
          <cx:pt idx="240">1159.5999999999999</cx:pt>
          <cx:pt idx="241">1146.0999999999999</cx:pt>
          <cx:pt idx="242">1160.4000000000001</cx:pt>
          <cx:pt idx="243">1147.9000000000001</cx:pt>
          <cx:pt idx="244">1163.0999999999999</cx:pt>
          <cx:pt idx="245">1167.2</cx:pt>
          <cx:pt idx="246">1157</cx:pt>
          <cx:pt idx="247">1144.8</cx:pt>
          <cx:pt idx="248">1133.4000000000001</cx:pt>
          <cx:pt idx="249">1120.7</cx:pt>
          <cx:pt idx="250">1164.0999999999999</cx:pt>
          <cx:pt idx="251">1165.5</cx:pt>
          <cx:pt idx="252">1176.2</cx:pt>
          <cx:pt idx="253">1132.9000000000001</cx:pt>
          <cx:pt idx="254">1136.2</cx:pt>
          <cx:pt idx="255">1128.7</cx:pt>
          <cx:pt idx="256">1150.2</cx:pt>
          <cx:pt idx="257">1191.0999999999999</cx:pt>
          <cx:pt idx="258">1131</cx:pt>
          <cx:pt idx="259">1157.2</cx:pt>
          <cx:pt idx="260">1179.8</cx:pt>
          <cx:pt idx="261">1183.0999999999999</cx:pt>
          <cx:pt idx="262">1112.0999999999999</cx:pt>
          <cx:pt idx="263">1152.9000000000001</cx:pt>
          <cx:pt idx="264">1101.8</cx:pt>
          <cx:pt idx="265">1131.3</cx:pt>
          <cx:pt idx="266">1136.8</cx:pt>
          <cx:pt idx="267">1134.3</cx:pt>
          <cx:pt idx="268">1157.5</cx:pt>
          <cx:pt idx="269">1138.9000000000001</cx:pt>
          <cx:pt idx="270">1109.5999999999999</cx:pt>
          <cx:pt idx="271">1131.0999999999999</cx:pt>
          <cx:pt idx="272">1151.7</cx:pt>
          <cx:pt idx="273">1158.3</cx:pt>
          <cx:pt idx="274">1129.5999999999999</cx:pt>
          <cx:pt idx="275">1148.0999999999999</cx:pt>
          <cx:pt idx="276">1179.5</cx:pt>
          <cx:pt idx="277">1149.9000000000001</cx:pt>
          <cx:pt idx="278">1113.3</cx:pt>
          <cx:pt idx="279">1161.7</cx:pt>
          <cx:pt idx="280">1137.0999999999999</cx:pt>
          <cx:pt idx="281">1126.8</cx:pt>
          <cx:pt idx="282">1095.4000000000001</cx:pt>
          <cx:pt idx="283">1190.5999999999999</cx:pt>
          <cx:pt idx="284">1144.7</cx:pt>
          <cx:pt idx="285">1102.9000000000001</cx:pt>
          <cx:pt idx="286">1089.5999999999999</cx:pt>
          <cx:pt idx="287">1165.0999999999999</cx:pt>
          <cx:pt idx="288">1260.3</cx:pt>
          <cx:pt idx="289">1152.8</cx:pt>
          <cx:pt idx="290">1149</cx:pt>
          <cx:pt idx="291">1096.8</cx:pt>
          <cx:pt idx="292">1114.5999999999999</cx:pt>
          <cx:pt idx="293">1157.7</cx:pt>
          <cx:pt idx="294">1101.9000000000001</cx:pt>
          <cx:pt idx="295">1090.2</cx:pt>
          <cx:pt idx="296">1149.0999999999999</cx:pt>
          <cx:pt idx="297">1106</cx:pt>
          <cx:pt idx="298">1177.5</cx:pt>
        </cx:lvl>
      </cx:numDim>
    </cx:data>
    <cx:data id="4">
      <cx:numDim type="val">
        <cx:f>data!$M$2:$M$300</cx:f>
        <cx:lvl ptCount="299" formatCode="General">
          <cx:pt idx="0">2659.9000000000001</cx:pt>
          <cx:pt idx="1">2522.4000000000001</cx:pt>
          <cx:pt idx="2">2670</cx:pt>
          <cx:pt idx="3">2542.8000000000002</cx:pt>
          <cx:pt idx="4">2589.5</cx:pt>
          <cx:pt idx="5">2647.0999999999999</cx:pt>
          <cx:pt idx="6">2620.6999999999998</cx:pt>
          <cx:pt idx="7">2604.4000000000001</cx:pt>
          <cx:pt idx="8">2634.9000000000001</cx:pt>
          <cx:pt idx="9">2625.9000000000001</cx:pt>
          <cx:pt idx="10">2645.0999999999999</cx:pt>
          <cx:pt idx="11">2563.8000000000002</cx:pt>
          <cx:pt idx="12">2526.6999999999998</cx:pt>
          <cx:pt idx="13">2619.6999999999998</cx:pt>
          <cx:pt idx="14">2645.6999999999998</cx:pt>
          <cx:pt idx="15">2648</cx:pt>
          <cx:pt idx="16">2660.9000000000001</cx:pt>
          <cx:pt idx="17">2672.1999999999998</cx:pt>
          <cx:pt idx="18">2679.4000000000001</cx:pt>
          <cx:pt idx="19">2622.5999999999999</cx:pt>
          <cx:pt idx="20">2598.1999999999998</cx:pt>
          <cx:pt idx="21">2639.1999999999998</cx:pt>
          <cx:pt idx="22">2582.1999999999998</cx:pt>
          <cx:pt idx="23">2580.5</cx:pt>
          <cx:pt idx="24">2621.1999999999998</cx:pt>
          <cx:pt idx="25">2597.4000000000001</cx:pt>
          <cx:pt idx="26">2612.3000000000002</cx:pt>
          <cx:pt idx="27">2541.5</cx:pt>
          <cx:pt idx="28">2523.0999999999999</cx:pt>
          <cx:pt idx="29">2613.9000000000001</cx:pt>
          <cx:pt idx="30">2615.5999999999999</cx:pt>
          <cx:pt idx="31">2574</cx:pt>
          <cx:pt idx="32">2524.8000000000002</cx:pt>
          <cx:pt idx="33">2637.0999999999999</cx:pt>
          <cx:pt idx="34">2698.0999999999999</cx:pt>
          <cx:pt idx="35">2688.5</cx:pt>
          <cx:pt idx="36">2694.8000000000002</cx:pt>
          <cx:pt idx="37">2666</cx:pt>
          <cx:pt idx="38">2677.3000000000002</cx:pt>
          <cx:pt idx="39">2674</cx:pt>
          <cx:pt idx="40">2689.0999999999999</cx:pt>
          <cx:pt idx="41">2676.5999999999999</cx:pt>
          <cx:pt idx="42">2585.8000000000002</cx:pt>
          <cx:pt idx="43">2618.9000000000001</cx:pt>
          <cx:pt idx="44">2560.4000000000001</cx:pt>
          <cx:pt idx="45">2665.6999999999998</cx:pt>
          <cx:pt idx="46">2416</cx:pt>
          <cx:pt idx="47">2566.9000000000001</cx:pt>
          <cx:pt idx="48">2528.0999999999999</cx:pt>
          <cx:pt idx="49">2613.9000000000001</cx:pt>
          <cx:pt idx="50">2664.1999999999998</cx:pt>
          <cx:pt idx="51">2665.1999999999998</cx:pt>
          <cx:pt idx="52">2449.8000000000002</cx:pt>
          <cx:pt idx="53">2438.1999999999998</cx:pt>
          <cx:pt idx="54">2528.4000000000001</cx:pt>
          <cx:pt idx="55">2652.9000000000001</cx:pt>
          <cx:pt idx="56">2672.8000000000002</cx:pt>
          <cx:pt idx="57">2611.5</cx:pt>
          <cx:pt idx="58">2573.6999999999998</cx:pt>
          <cx:pt idx="59">2593.1999999999998</cx:pt>
          <cx:pt idx="60">2582.9000000000001</cx:pt>
          <cx:pt idx="61">2522.5999999999999</cx:pt>
          <cx:pt idx="63">2491.8000000000002</cx:pt>
          <cx:pt idx="64">2443.4000000000001</cx:pt>
          <cx:pt idx="65">2521.1999999999998</cx:pt>
          <cx:pt idx="66">2534.0999999999999</cx:pt>
          <cx:pt idx="67">2452</cx:pt>
          <cx:pt idx="68">2480.9000000000001</cx:pt>
          <cx:pt idx="69">2514</cx:pt>
          <cx:pt idx="70">2447.9000000000001</cx:pt>
          <cx:pt idx="71">2582.0999999999999</cx:pt>
          <cx:pt idx="72">2539.5999999999999</cx:pt>
          <cx:pt idx="73">2492.8000000000002</cx:pt>
          <cx:pt idx="74">2576.6999999999998</cx:pt>
          <cx:pt idx="75">2401.9000000000001</cx:pt>
          <cx:pt idx="76">2442.8000000000002</cx:pt>
          <cx:pt idx="77">2393.8000000000002</cx:pt>
          <cx:pt idx="78">2406.5999999999999</cx:pt>
          <cx:pt idx="79">2378.0999999999999</cx:pt>
          <cx:pt idx="80">2538.4000000000001</cx:pt>
          <cx:pt idx="81">2521.0999999999999</cx:pt>
          <cx:pt idx="82">2558.3000000000002</cx:pt>
          <cx:pt idx="83">2581.9000000000001</cx:pt>
          <cx:pt idx="84">2403.3000000000002</cx:pt>
          <cx:pt idx="85">2354.8000000000002</cx:pt>
          <cx:pt idx="86">2418.0999999999999</cx:pt>
          <cx:pt idx="87">2452.6999999999998</cx:pt>
          <cx:pt idx="88">2532.0999999999999</cx:pt>
          <cx:pt idx="89">2639.9000000000001</cx:pt>
        </cx:lvl>
      </cx:numDim>
    </cx:data>
  </cx:chartData>
  <cx:chart>
    <cx:plotArea>
      <cx:plotAreaRegion>
        <cx:series layoutId="boxWhisker" uniqueId="{BF6AD0D0-37BB-45DF-B59D-FC990A5AA8BF}">
          <cx:tx>
            <cx:txData>
              <cx:f>data!$A$1</cx:f>
              <cx:v>d(mm)</cx:v>
            </cx:txData>
          </cx:tx>
          <cx:dataLabels pos="l">
            <cx:numFmt formatCode="General" sourceLinked="0"/>
            <cx:spPr>
              <a:effectLst>
                <a:glow>
                  <a:schemeClr val="accent1"/>
                </a:glow>
                <a:outerShdw sx="1000" sy="1000" algn="ctr" rotWithShape="0">
                  <a:srgbClr val="000000"/>
                </a:outerShdw>
              </a:effectLst>
            </cx:spPr>
            <cx:txPr>
              <a:bodyPr spcFirstLastPara="1" vertOverflow="ellipsis" horzOverflow="overflow" wrap="square" lIns="0" tIns="0" rIns="0" bIns="0" anchor="ctr" anchorCtr="1"/>
              <a:lstStyle/>
              <a:p>
                <a:pPr algn="ctr" rtl="0">
                  <a:defRPr/>
                </a:pPr>
                <a:endParaRPr lang="en-US" sz="900" b="0" i="0" u="none" strike="noStrike" baseline="0">
                  <a:solidFill>
                    <a:sysClr val="windowText" lastClr="000000">
                      <a:lumMod val="65000"/>
                      <a:lumOff val="35000"/>
                    </a:sysClr>
                  </a:solidFill>
                  <a:latin typeface="Calibri" panose="020F0502020204030204"/>
                </a:endParaRPr>
              </a:p>
            </cx:txPr>
            <cx:visibility seriesName="0" categoryName="0" value="1"/>
            <cx:separator>, </cx:separator>
            <cx:dataLabelHidden idx="3"/>
            <cx:dataLabelHidden idx="5"/>
            <cx:dataLabelHidden idx="299"/>
            <cx:dataLabelHidden idx="300"/>
            <cx:dataLabelHidden idx="301"/>
          </cx:dataLabels>
          <cx:dataId val="0"/>
          <cx:layoutPr>
            <cx:visibility meanLine="0" meanMarker="1" nonoutliers="0" outliers="1"/>
            <cx:statistics quartileMethod="exclusive"/>
          </cx:layoutPr>
        </cx:series>
        <cx:series layoutId="boxWhisker" uniqueId="{3B6438E2-0506-4ECC-9CD7-051471DBEFE8}">
          <cx:tx>
            <cx:txData>
              <cx:f>data!$D$1</cx:f>
              <cx:v>d(mm)</cx:v>
            </cx:txData>
          </cx:tx>
          <cx:dataLabels pos="l">
            <cx:txPr>
              <a:bodyPr spcFirstLastPara="1" vertOverflow="ellipsis" horzOverflow="overflow" wrap="square" lIns="0" tIns="0" rIns="0" bIns="0" anchor="ctr" anchorCtr="1"/>
              <a:lstStyle/>
              <a:p>
                <a:pPr algn="ctr" rtl="0">
                  <a:defRPr/>
                </a:pPr>
                <a:endParaRPr lang="en-US" sz="900" b="0" i="0" u="none" strike="noStrike" baseline="0">
                  <a:solidFill>
                    <a:sysClr val="windowText" lastClr="000000">
                      <a:lumMod val="65000"/>
                      <a:lumOff val="35000"/>
                    </a:sysClr>
                  </a:solidFill>
                  <a:latin typeface="Calibri" panose="020F0502020204030204"/>
                </a:endParaRPr>
              </a:p>
            </cx:txPr>
            <cx:visibility seriesName="0" categoryName="0" value="1"/>
            <cx:separator>, </cx:separator>
            <cx:dataLabelHidden idx="0"/>
            <cx:dataLabelHidden idx="1"/>
            <cx:dataLabelHidden idx="2"/>
            <cx:dataLabelHidden idx="6"/>
            <cx:dataLabelHidden idx="280"/>
            <cx:dataLabelHidden idx="299"/>
            <cx:dataLabelHidden idx="300"/>
            <cx:dataLabelHidden idx="301"/>
          </cx:dataLabels>
          <cx:dataId val="1"/>
          <cx:layoutPr>
            <cx:visibility meanLine="0" meanMarker="1" nonoutliers="0" outliers="1"/>
            <cx:statistics quartileMethod="exclusive"/>
          </cx:layoutPr>
        </cx:series>
        <cx:series layoutId="boxWhisker" uniqueId="{CAEDE109-CC8D-4991-AF6B-A08068E4C7A0}">
          <cx:tx>
            <cx:txData>
              <cx:f>data!$G$1</cx:f>
              <cx:v>d(mm)</cx:v>
            </cx:txData>
          </cx:tx>
          <cx:dataLabels pos="l">
            <cx:visibility seriesName="0" categoryName="0" value="1"/>
            <cx:separator>, </cx:separator>
            <cx:dataLabelHidden idx="0"/>
            <cx:dataLabelHidden idx="1"/>
            <cx:dataLabelHidden idx="4"/>
            <cx:dataLabelHidden idx="12"/>
            <cx:dataLabelHidden idx="299"/>
            <cx:dataLabelHidden idx="300"/>
            <cx:dataLabelHidden idx="301"/>
          </cx:dataLabels>
          <cx:dataId val="2"/>
          <cx:layoutPr>
            <cx:visibility meanLine="0" meanMarker="1" nonoutliers="0" outliers="1"/>
            <cx:statistics quartileMethod="exclusive"/>
          </cx:layoutPr>
        </cx:series>
        <cx:series layoutId="boxWhisker" uniqueId="{C63C5572-3F35-46AA-83DC-B30B45390014}">
          <cx:tx>
            <cx:txData>
              <cx:f>data!$J$1</cx:f>
              <cx:v>d(mm)</cx:v>
            </cx:txData>
          </cx:tx>
          <cx:dataLabels pos="l">
            <cx:visibility seriesName="0" categoryName="0" value="1"/>
            <cx:separator>, </cx:separator>
            <cx:dataLabelHidden idx="0"/>
            <cx:dataLabelHidden idx="2"/>
            <cx:dataLabelHidden idx="297"/>
            <cx:dataLabelHidden idx="298"/>
            <cx:dataLabelHidden idx="299"/>
            <cx:dataLabelHidden idx="300"/>
            <cx:dataLabelHidden idx="301"/>
          </cx:dataLabels>
          <cx:dataId val="3"/>
          <cx:layoutPr>
            <cx:visibility meanLine="0" meanMarker="1" nonoutliers="0" outliers="1"/>
            <cx:statistics quartileMethod="exclusive"/>
          </cx:layoutPr>
        </cx:series>
        <cx:series layoutId="boxWhisker" uniqueId="{C8F04FFF-E386-486B-A82A-3472C1173DBA}">
          <cx:tx>
            <cx:txData>
              <cx:f>data!$M$1</cx:f>
              <cx:v>d(mm)</cx:v>
            </cx:txData>
          </cx:tx>
          <cx:dataLabels pos="l">
            <cx:visibility seriesName="0" categoryName="0" value="1"/>
            <cx:separator>, </cx:separator>
            <cx:dataLabelHidden idx="299"/>
            <cx:dataLabelHidden idx="300"/>
            <cx:dataLabelHidden idx="301"/>
          </cx:dataLabels>
          <cx:dataId val="4"/>
          <cx:layoutPr>
            <cx:visibility meanLine="0" meanMarker="1" nonoutliers="0" outliers="1"/>
            <cx:statistics quartileMethod="exclusive"/>
          </cx:layoutPr>
        </cx:series>
      </cx:plotAreaRegion>
      <cx:axis id="0" hidden="1">
        <cx:catScaling gapWidth="1"/>
        <cx:tickLabels/>
      </cx:axis>
      <cx:axis id="1">
        <cx:valScaling/>
        <cx:majorGridlines/>
        <cx:tickLabels/>
      </cx:axis>
    </cx:plotArea>
    <cx:legend pos="t" align="ctr" overlay="0">
      <cx:txPr>
        <a:bodyPr spcFirstLastPara="1" vertOverflow="ellipsis" horzOverflow="overflow" wrap="square" lIns="0" tIns="0" rIns="0" bIns="0" anchor="ctr" anchorCtr="1"/>
        <a:lstStyle/>
        <a:p>
          <a:pPr algn="ctr" rtl="0">
            <a:defRPr/>
          </a:pPr>
          <a:endParaRPr lang="en-US" sz="900" b="0" i="0" u="none" strike="noStrike" baseline="0">
            <a:solidFill>
              <a:prstClr val="black">
                <a:lumMod val="65000"/>
                <a:lumOff val="35000"/>
              </a:prstClr>
            </a:solidFill>
            <a:latin typeface="Calibri" panose="020F0502020204030204"/>
          </a:endParaRPr>
        </a:p>
      </cx:txPr>
    </cx:legend>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Sheet1!$A$2:$A$300</cx:f>
        <cx:lvl ptCount="299" formatCode="General">
          <cx:pt idx="0">213.5</cx:pt>
          <cx:pt idx="1">214.93000000000001</cx:pt>
          <cx:pt idx="2">212.94</cx:pt>
          <cx:pt idx="3">211.83000000000001</cx:pt>
          <cx:pt idx="4">211.80000000000001</cx:pt>
          <cx:pt idx="5">211.03</cx:pt>
          <cx:pt idx="6">209.27000000000001</cx:pt>
          <cx:pt idx="7">212.05000000000001</cx:pt>
          <cx:pt idx="8">215.44999999999999</cx:pt>
          <cx:pt idx="9">215.53999999999999</cx:pt>
          <cx:pt idx="10">217.94999999999999</cx:pt>
          <cx:pt idx="11">221.16</cx:pt>
          <cx:pt idx="12">224.71000000000001</cx:pt>
          <cx:pt idx="13">231.74000000000001</cx:pt>
          <cx:pt idx="14">238.78</cx:pt>
          <cx:pt idx="15">242.99000000000001</cx:pt>
          <cx:pt idx="16">247.05000000000001</cx:pt>
          <cx:pt idx="17">252.21000000000001</cx:pt>
          <cx:pt idx="18">256.05000000000001</cx:pt>
          <cx:pt idx="19">258.91000000000003</cx:pt>
          <cx:pt idx="20">260.57999999999998</cx:pt>
          <cx:pt idx="21">261.01999999999998</cx:pt>
          <cx:pt idx="22">262.33999999999997</cx:pt>
          <cx:pt idx="23">260.32999999999998</cx:pt>
          <cx:pt idx="24">260.19999999999999</cx:pt>
          <cx:pt idx="25">258.68000000000001</cx:pt>
          <cx:pt idx="26">257.18000000000001</cx:pt>
          <cx:pt idx="27">257.26999999999998</cx:pt>
          <cx:pt idx="28">258.88999999999999</cx:pt>
          <cx:pt idx="29">260.27999999999997</cx:pt>
          <cx:pt idx="30">260.89999999999998</cx:pt>
          <cx:pt idx="31">261.39999999999998</cx:pt>
          <cx:pt idx="32">262.56</cx:pt>
          <cx:pt idx="33">263.51999999999998</cx:pt>
          <cx:pt idx="34">264.13999999999999</cx:pt>
          <cx:pt idx="35">265.13</cx:pt>
          <cx:pt idx="36">266.25999999999999</cx:pt>
          <cx:pt idx="37">267.63999999999999</cx:pt>
          <cx:pt idx="38">269.63999999999999</cx:pt>
          <cx:pt idx="39">270.52999999999997</cx:pt>
          <cx:pt idx="40">270.94</cx:pt>
          <cx:pt idx="41">270.88</cx:pt>
          <cx:pt idx="42">271.05000000000001</cx:pt>
          <cx:pt idx="43">270.61000000000001</cx:pt>
          <cx:pt idx="44">270.94999999999999</cx:pt>
          <cx:pt idx="45">271.04000000000002</cx:pt>
          <cx:pt idx="46">271.18000000000001</cx:pt>
          <cx:pt idx="47">271.23000000000002</cx:pt>
          <cx:pt idx="48">271.36000000000001</cx:pt>
          <cx:pt idx="49">272.00999999999999</cx:pt>
          <cx:pt idx="50">271.81</cx:pt>
          <cx:pt idx="51">272.64999999999998</cx:pt>
          <cx:pt idx="52">272.33999999999997</cx:pt>
          <cx:pt idx="53">272.74000000000001</cx:pt>
          <cx:pt idx="54">272.36000000000001</cx:pt>
          <cx:pt idx="55">272.19</cx:pt>
          <cx:pt idx="56">272.67000000000002</cx:pt>
          <cx:pt idx="57">272.38</cx:pt>
          <cx:pt idx="58">272.5</cx:pt>
          <cx:pt idx="59">272.56999999999999</cx:pt>
          <cx:pt idx="60">272.35000000000002</cx:pt>
          <cx:pt idx="61">271.95999999999998</cx:pt>
          <cx:pt idx="62">272.04000000000002</cx:pt>
          <cx:pt idx="63">272.08999999999997</cx:pt>
          <cx:pt idx="64">272.42000000000002</cx:pt>
          <cx:pt idx="65">272.80000000000001</cx:pt>
          <cx:pt idx="66">273.42000000000002</cx:pt>
          <cx:pt idx="67">273.38</cx:pt>
          <cx:pt idx="68">273.41000000000003</cx:pt>
          <cx:pt idx="69">273.75999999999999</cx:pt>
          <cx:pt idx="70">273.56999999999999</cx:pt>
          <cx:pt idx="71">273.31999999999999</cx:pt>
          <cx:pt idx="72">273.12</cx:pt>
          <cx:pt idx="73">273.68000000000001</cx:pt>
          <cx:pt idx="74">273.45999999999998</cx:pt>
          <cx:pt idx="75">273.69999999999999</cx:pt>
          <cx:pt idx="76">274.05000000000001</cx:pt>
          <cx:pt idx="77">274.81999999999999</cx:pt>
          <cx:pt idx="78">275.25</cx:pt>
          <cx:pt idx="79">275.44</cx:pt>
          <cx:pt idx="80">275.38</cx:pt>
          <cx:pt idx="81">275.44</cx:pt>
          <cx:pt idx="82">275.75999999999999</cx:pt>
          <cx:pt idx="83">276.12</cx:pt>
          <cx:pt idx="84">276.11000000000001</cx:pt>
          <cx:pt idx="85">276.22000000000003</cx:pt>
          <cx:pt idx="86">276.11000000000001</cx:pt>
          <cx:pt idx="87">276.69</cx:pt>
          <cx:pt idx="88">276.51999999999998</cx:pt>
          <cx:pt idx="89">277.22000000000003</cx:pt>
          <cx:pt idx="90">277.39999999999998</cx:pt>
          <cx:pt idx="91">277.67000000000002</cx:pt>
          <cx:pt idx="92">277.63999999999999</cx:pt>
          <cx:pt idx="93">277.57999999999998</cx:pt>
          <cx:pt idx="94">278.04000000000002</cx:pt>
          <cx:pt idx="95">278.37</cx:pt>
          <cx:pt idx="96">278.19999999999999</cx:pt>
          <cx:pt idx="97">278.82999999999998</cx:pt>
          <cx:pt idx="98">279.24000000000001</cx:pt>
          <cx:pt idx="99">279.63999999999999</cx:pt>
          <cx:pt idx="100">280.06</cx:pt>
          <cx:pt idx="101">280.17000000000002</cx:pt>
          <cx:pt idx="102">280.14999999999998</cx:pt>
          <cx:pt idx="103">280.52999999999997</cx:pt>
          <cx:pt idx="104">280.89999999999998</cx:pt>
          <cx:pt idx="105">280.99000000000001</cx:pt>
          <cx:pt idx="106">281.08999999999997</cx:pt>
          <cx:pt idx="107">281.22000000000003</cx:pt>
          <cx:pt idx="108">281.12</cx:pt>
          <cx:pt idx="109">281.47000000000003</cx:pt>
          <cx:pt idx="110">281.74000000000001</cx:pt>
          <cx:pt idx="111">281.81</cx:pt>
          <cx:pt idx="112">281.80000000000001</cx:pt>
          <cx:pt idx="113">281.69</cx:pt>
          <cx:pt idx="114">281.55000000000001</cx:pt>
          <cx:pt idx="115">281.77999999999997</cx:pt>
          <cx:pt idx="116">281.91000000000003</cx:pt>
          <cx:pt idx="117">281.92000000000002</cx:pt>
          <cx:pt idx="118">282.11000000000001</cx:pt>
          <cx:pt idx="119">282.22000000000003</cx:pt>
          <cx:pt idx="120">282.30000000000001</cx:pt>
          <cx:pt idx="121">282.37</cx:pt>
          <cx:pt idx="122">282.32999999999998</cx:pt>
          <cx:pt idx="123">282.60000000000002</cx:pt>
          <cx:pt idx="124">282.56999999999999</cx:pt>
          <cx:pt idx="125">282.51999999999998</cx:pt>
          <cx:pt idx="126">282.38</cx:pt>
          <cx:pt idx="127">282.19999999999999</cx:pt>
          <cx:pt idx="128">282.11000000000001</cx:pt>
          <cx:pt idx="129">282.11000000000001</cx:pt>
          <cx:pt idx="130">282.13999999999999</cx:pt>
          <cx:pt idx="131">282.17000000000002</cx:pt>
          <cx:pt idx="132">282.27999999999997</cx:pt>
          <cx:pt idx="133">282.68000000000001</cx:pt>
          <cx:pt idx="134">282.88</cx:pt>
          <cx:pt idx="135">283.10000000000002</cx:pt>
          <cx:pt idx="136">283.27999999999997</cx:pt>
          <cx:pt idx="137">283.39999999999998</cx:pt>
          <cx:pt idx="138">283.62</cx:pt>
          <cx:pt idx="139">283.56999999999999</cx:pt>
          <cx:pt idx="140">283.72000000000003</cx:pt>
          <cx:pt idx="141">283.88</cx:pt>
          <cx:pt idx="142">284.00999999999999</cx:pt>
          <cx:pt idx="143">284.07999999999998</cx:pt>
          <cx:pt idx="144">283.95999999999998</cx:pt>
          <cx:pt idx="145">283.99000000000001</cx:pt>
          <cx:pt idx="146">284.19</cx:pt>
          <cx:pt idx="147">284.02999999999997</cx:pt>
          <cx:pt idx="148">284.04000000000002</cx:pt>
          <cx:pt idx="149">283.94</cx:pt>
          <cx:pt idx="150">283.88999999999999</cx:pt>
          <cx:pt idx="151">284.12</cx:pt>
          <cx:pt idx="152">284.12</cx:pt>
          <cx:pt idx="153">283.88</cx:pt>
          <cx:pt idx="154">284.04000000000002</cx:pt>
          <cx:pt idx="155">284.02999999999997</cx:pt>
          <cx:pt idx="156">283.97000000000003</cx:pt>
          <cx:pt idx="157">283.77999999999997</cx:pt>
          <cx:pt idx="158">283.79000000000002</cx:pt>
          <cx:pt idx="159">283.69</cx:pt>
          <cx:pt idx="160">283.73000000000002</cx:pt>
          <cx:pt idx="161">283.63</cx:pt>
          <cx:pt idx="162">283.35000000000002</cx:pt>
          <cx:pt idx="163">283.58999999999997</cx:pt>
          <cx:pt idx="164">283.94999999999999</cx:pt>
          <cx:pt idx="165">284.06999999999999</cx:pt>
          <cx:pt idx="166">283.99000000000001</cx:pt>
          <cx:pt idx="167">283.93000000000001</cx:pt>
          <cx:pt idx="168">283.89999999999998</cx:pt>
          <cx:pt idx="169">283.95999999999998</cx:pt>
          <cx:pt idx="170">283.69999999999999</cx:pt>
          <cx:pt idx="171">283.38</cx:pt>
          <cx:pt idx="172">283.08999999999997</cx:pt>
          <cx:pt idx="173">282.72000000000003</cx:pt>
          <cx:pt idx="174">282.31999999999999</cx:pt>
          <cx:pt idx="175">282.19</cx:pt>
          <cx:pt idx="176">281.88</cx:pt>
          <cx:pt idx="177">281.86000000000001</cx:pt>
          <cx:pt idx="178">281.63999999999999</cx:pt>
          <cx:pt idx="179">281.27999999999997</cx:pt>
          <cx:pt idx="180">281.05000000000001</cx:pt>
          <cx:pt idx="181">280.51999999999998</cx:pt>
          <cx:pt idx="182">279.89999999999998</cx:pt>
          <cx:pt idx="183">279.48000000000002</cx:pt>
          <cx:pt idx="184">279.31</cx:pt>
          <cx:pt idx="185">278.75999999999999</cx:pt>
          <cx:pt idx="186">279.08999999999997</cx:pt>
          <cx:pt idx="187">278.73000000000002</cx:pt>
          <cx:pt idx="188">278.51999999999998</cx:pt>
          <cx:pt idx="189">278.54000000000002</cx:pt>
          <cx:pt idx="190">278.39999999999998</cx:pt>
          <cx:pt idx="191">278.44</cx:pt>
          <cx:pt idx="192">278.49000000000001</cx:pt>
          <cx:pt idx="193">278.55000000000001</cx:pt>
          <cx:pt idx="194">278.39999999999998</cx:pt>
          <cx:pt idx="195">278.55000000000001</cx:pt>
          <cx:pt idx="196">278.52999999999997</cx:pt>
          <cx:pt idx="197">278.51999999999998</cx:pt>
          <cx:pt idx="198">278.56</cx:pt>
          <cx:pt idx="199">278.45999999999998</cx:pt>
          <cx:pt idx="200">278.39999999999998</cx:pt>
          <cx:pt idx="201">278.41000000000003</cx:pt>
          <cx:pt idx="202">278.31999999999999</cx:pt>
          <cx:pt idx="203">278.30000000000001</cx:pt>
          <cx:pt idx="204">278.25</cx:pt>
          <cx:pt idx="205">278.29000000000002</cx:pt>
          <cx:pt idx="206">278.42000000000002</cx:pt>
          <cx:pt idx="207">278.47000000000003</cx:pt>
          <cx:pt idx="208">278.44</cx:pt>
          <cx:pt idx="209">278.47000000000003</cx:pt>
          <cx:pt idx="210">278.45999999999998</cx:pt>
          <cx:pt idx="211">278.51999999999998</cx:pt>
          <cx:pt idx="212">278.36000000000001</cx:pt>
          <cx:pt idx="213">278.06999999999999</cx:pt>
          <cx:pt idx="214">278.25</cx:pt>
          <cx:pt idx="215">278.08999999999997</cx:pt>
          <cx:pt idx="216">277.97000000000003</cx:pt>
          <cx:pt idx="217">278.04000000000002</cx:pt>
          <cx:pt idx="218">278.05000000000001</cx:pt>
          <cx:pt idx="219">278.00999999999999</cx:pt>
          <cx:pt idx="220">277.92000000000002</cx:pt>
          <cx:pt idx="221">277.72000000000003</cx:pt>
          <cx:pt idx="222">277.63</cx:pt>
          <cx:pt idx="223">277.61000000000001</cx:pt>
          <cx:pt idx="224">277.54000000000002</cx:pt>
          <cx:pt idx="225">277.50999999999999</cx:pt>
          <cx:pt idx="226">277.29000000000002</cx:pt>
          <cx:pt idx="227">277.27999999999997</cx:pt>
          <cx:pt idx="228">277.30000000000001</cx:pt>
          <cx:pt idx="229">277.26999999999998</cx:pt>
          <cx:pt idx="230">277.13</cx:pt>
          <cx:pt idx="231">277.05000000000001</cx:pt>
          <cx:pt idx="232">277.04000000000002</cx:pt>
          <cx:pt idx="233">277.00999999999999</cx:pt>
          <cx:pt idx="234">277.01999999999998</cx:pt>
          <cx:pt idx="235">277.05000000000001</cx:pt>
          <cx:pt idx="236">276.87</cx:pt>
          <cx:pt idx="237">276.67000000000002</cx:pt>
          <cx:pt idx="238">276.38999999999999</cx:pt>
          <cx:pt idx="239">276.33999999999997</cx:pt>
          <cx:pt idx="240">276.33999999999997</cx:pt>
          <cx:pt idx="241">276.25999999999999</cx:pt>
          <cx:pt idx="242">276.35000000000002</cx:pt>
          <cx:pt idx="243">276.29000000000002</cx:pt>
          <cx:pt idx="244">276.20999999999998</cx:pt>
          <cx:pt idx="245">275.97000000000003</cx:pt>
          <cx:pt idx="246">275.97000000000003</cx:pt>
          <cx:pt idx="247">275.92000000000002</cx:pt>
          <cx:pt idx="248">276.04000000000002</cx:pt>
          <cx:pt idx="249">275.95999999999998</cx:pt>
          <cx:pt idx="250">276.08999999999997</cx:pt>
          <cx:pt idx="251">276</cx:pt>
          <cx:pt idx="252">275.86000000000001</cx:pt>
          <cx:pt idx="253">276.00999999999999</cx:pt>
          <cx:pt idx="254">276.06</cx:pt>
          <cx:pt idx="255">276.23000000000002</cx:pt>
          <cx:pt idx="256">276.18000000000001</cx:pt>
          <cx:pt idx="257">276.22000000000003</cx:pt>
          <cx:pt idx="258">276.00999999999999</cx:pt>
          <cx:pt idx="259">275.85000000000002</cx:pt>
          <cx:pt idx="260">275.55000000000001</cx:pt>
          <cx:pt idx="261">275.39999999999998</cx:pt>
          <cx:pt idx="262">275.29000000000002</cx:pt>
          <cx:pt idx="263">275.25</cx:pt>
          <cx:pt idx="264">275.24000000000001</cx:pt>
          <cx:pt idx="265">275.31999999999999</cx:pt>
          <cx:pt idx="266">275.37</cx:pt>
          <cx:pt idx="267">275.42000000000002</cx:pt>
          <cx:pt idx="268">275.42000000000002</cx:pt>
          <cx:pt idx="269">275.39999999999998</cx:pt>
          <cx:pt idx="270">275.31999999999999</cx:pt>
          <cx:pt idx="271">275.25</cx:pt>
          <cx:pt idx="272">275.26999999999998</cx:pt>
          <cx:pt idx="273">275.26999999999998</cx:pt>
          <cx:pt idx="274">275.19999999999999</cx:pt>
          <cx:pt idx="275">275.04000000000002</cx:pt>
          <cx:pt idx="276">274.94</cx:pt>
          <cx:pt idx="277">275.01999999999998</cx:pt>
          <cx:pt idx="278">275.04000000000002</cx:pt>
          <cx:pt idx="279">275.18000000000001</cx:pt>
          <cx:pt idx="280">275.29000000000002</cx:pt>
          <cx:pt idx="281">275.43000000000001</cx:pt>
          <cx:pt idx="282">275.47000000000003</cx:pt>
          <cx:pt idx="283">275.48000000000002</cx:pt>
          <cx:pt idx="284">275.37</cx:pt>
          <cx:pt idx="285">275.60000000000002</cx:pt>
          <cx:pt idx="286">275.55000000000001</cx:pt>
          <cx:pt idx="287">275.27999999999997</cx:pt>
          <cx:pt idx="288">275.06</cx:pt>
          <cx:pt idx="289">275.16000000000003</cx:pt>
          <cx:pt idx="290">275.20999999999998</cx:pt>
          <cx:pt idx="291">275.14999999999998</cx:pt>
          <cx:pt idx="292">275.01999999999998</cx:pt>
          <cx:pt idx="293">274.89999999999998</cx:pt>
          <cx:pt idx="294">274.82999999999998</cx:pt>
          <cx:pt idx="295">274.72000000000003</cx:pt>
          <cx:pt idx="296">274.56</cx:pt>
          <cx:pt idx="297">274.49000000000001</cx:pt>
          <cx:pt idx="298">274.32999999999998</cx:pt>
        </cx:lvl>
      </cx:numDim>
    </cx:data>
    <cx:data id="1">
      <cx:numDim type="val">
        <cx:f>Sheet1!$B$2:$B$300</cx:f>
        <cx:lvl ptCount="299" formatCode="General">
          <cx:pt idx="0">892.60000000000002</cx:pt>
          <cx:pt idx="1">883.35000000000002</cx:pt>
          <cx:pt idx="2">875.5</cx:pt>
          <cx:pt idx="3">874.47000000000003</cx:pt>
          <cx:pt idx="4">868.36000000000001</cx:pt>
          <cx:pt idx="5">867.58000000000004</cx:pt>
          <cx:pt idx="6">869.27999999999997</cx:pt>
          <cx:pt idx="7">868.09000000000003</cx:pt>
          <cx:pt idx="8">865.13</cx:pt>
          <cx:pt idx="9">865.44000000000005</cx:pt>
          <cx:pt idx="10">862.73000000000002</cx:pt>
          <cx:pt idx="11">862.05999999999995</cx:pt>
          <cx:pt idx="12">861.75</cx:pt>
          <cx:pt idx="13">862.34000000000003</cx:pt>
          <cx:pt idx="14">863.13</cx:pt>
          <cx:pt idx="15">860.62</cx:pt>
          <cx:pt idx="16">858.94000000000005</cx:pt>
          <cx:pt idx="17">859.59000000000003</cx:pt>
          <cx:pt idx="18">861.51999999999998</cx:pt>
          <cx:pt idx="19">860.98000000000002</cx:pt>
          <cx:pt idx="20">861.21000000000004</cx:pt>
          <cx:pt idx="21">860.70000000000005</cx:pt>
          <cx:pt idx="22">859.87</cx:pt>
          <cx:pt idx="23">858.53999999999996</cx:pt>
          <cx:pt idx="24">858.65999999999997</cx:pt>
          <cx:pt idx="25">858.49000000000001</cx:pt>
          <cx:pt idx="26">858.65999999999997</cx:pt>
          <cx:pt idx="27">857.53999999999996</cx:pt>
          <cx:pt idx="28">857.57000000000005</cx:pt>
          <cx:pt idx="29">857.46000000000004</cx:pt>
          <cx:pt idx="30">858.38</cx:pt>
          <cx:pt idx="31">857.50999999999999</cx:pt>
          <cx:pt idx="32">856.75</cx:pt>
          <cx:pt idx="33">856.25999999999999</cx:pt>
          <cx:pt idx="34">856.00999999999999</cx:pt>
          <cx:pt idx="35">854.91999999999996</cx:pt>
          <cx:pt idx="36">854.49000000000001</cx:pt>
          <cx:pt idx="37">853.69000000000005</cx:pt>
          <cx:pt idx="38">853.45000000000005</cx:pt>
          <cx:pt idx="39">853.40999999999997</cx:pt>
          <cx:pt idx="40">853.77999999999997</cx:pt>
          <cx:pt idx="41">853.53999999999996</cx:pt>
          <cx:pt idx="42">853.24000000000001</cx:pt>
          <cx:pt idx="43">853.08000000000004</cx:pt>
          <cx:pt idx="44">852.27999999999997</cx:pt>
          <cx:pt idx="45">852.99000000000001</cx:pt>
          <cx:pt idx="46">854.84000000000003</cx:pt>
          <cx:pt idx="47">854.74000000000001</cx:pt>
          <cx:pt idx="48">854.71000000000004</cx:pt>
          <cx:pt idx="49">854.32000000000005</cx:pt>
          <cx:pt idx="50">853.26999999999998</cx:pt>
          <cx:pt idx="51">851.73000000000002</cx:pt>
          <cx:pt idx="52">848.60000000000002</cx:pt>
          <cx:pt idx="53">845.88999999999999</cx:pt>
          <cx:pt idx="54">843.77999999999997</cx:pt>
          <cx:pt idx="55">841.83000000000004</cx:pt>
          <cx:pt idx="56">841.45000000000005</cx:pt>
          <cx:pt idx="57">839.32000000000005</cx:pt>
          <cx:pt idx="58">837.63999999999999</cx:pt>
          <cx:pt idx="59">836.19000000000005</cx:pt>
          <cx:pt idx="60">835.5</cx:pt>
          <cx:pt idx="61">834.69000000000005</cx:pt>
          <cx:pt idx="62">834.21000000000004</cx:pt>
          <cx:pt idx="63">833.25999999999999</cx:pt>
          <cx:pt idx="64">832.37</cx:pt>
          <cx:pt idx="65">831.94000000000005</cx:pt>
          <cx:pt idx="66">831.02999999999997</cx:pt>
          <cx:pt idx="67">830.83000000000004</cx:pt>
          <cx:pt idx="68">830.47000000000003</cx:pt>
          <cx:pt idx="69">829.36000000000001</cx:pt>
          <cx:pt idx="70">828.23000000000002</cx:pt>
          <cx:pt idx="71">826.89999999999998</cx:pt>
          <cx:pt idx="72">825.75</cx:pt>
          <cx:pt idx="73">824.82000000000005</cx:pt>
          <cx:pt idx="74">824.00999999999999</cx:pt>
          <cx:pt idx="75">823.37</cx:pt>
          <cx:pt idx="76">822.01999999999998</cx:pt>
          <cx:pt idx="77">821.36000000000001</cx:pt>
          <cx:pt idx="78">820.49000000000001</cx:pt>
          <cx:pt idx="79">819.61000000000001</cx:pt>
          <cx:pt idx="80">819.25</cx:pt>
          <cx:pt idx="81">818.74000000000001</cx:pt>
          <cx:pt idx="82">818.23000000000002</cx:pt>
          <cx:pt idx="83">818.29999999999995</cx:pt>
          <cx:pt idx="84">817.22000000000003</cx:pt>
          <cx:pt idx="85">816.97000000000003</cx:pt>
          <cx:pt idx="86">816.82000000000005</cx:pt>
          <cx:pt idx="87">816.90999999999997</cx:pt>
          <cx:pt idx="88">816.12</cx:pt>
          <cx:pt idx="89">815.86000000000001</cx:pt>
          <cx:pt idx="90">815.79999999999995</cx:pt>
          <cx:pt idx="91">815.28999999999996</cx:pt>
          <cx:pt idx="92">814.82000000000005</cx:pt>
          <cx:pt idx="93">814.98000000000002</cx:pt>
          <cx:pt idx="94">814.60000000000002</cx:pt>
          <cx:pt idx="95">814.08000000000004</cx:pt>
          <cx:pt idx="96">813.90999999999997</cx:pt>
          <cx:pt idx="97">813.46000000000004</cx:pt>
          <cx:pt idx="98">813.02999999999997</cx:pt>
          <cx:pt idx="99">813.08000000000004</cx:pt>
          <cx:pt idx="100">812.94000000000005</cx:pt>
          <cx:pt idx="101">812.78999999999996</cx:pt>
          <cx:pt idx="102">812.76999999999998</cx:pt>
          <cx:pt idx="103">813.13999999999999</cx:pt>
          <cx:pt idx="104">813.03999999999996</cx:pt>
          <cx:pt idx="105">812.94000000000005</cx:pt>
          <cx:pt idx="106">813.32000000000005</cx:pt>
          <cx:pt idx="107">812.75</cx:pt>
          <cx:pt idx="108">812.82000000000005</cx:pt>
          <cx:pt idx="109">812.82000000000005</cx:pt>
          <cx:pt idx="110">813.16999999999996</cx:pt>
          <cx:pt idx="111">812.85000000000002</cx:pt>
          <cx:pt idx="112">812.88999999999999</cx:pt>
          <cx:pt idx="113">812.59000000000003</cx:pt>
          <cx:pt idx="114">813.09000000000003</cx:pt>
          <cx:pt idx="115">813.49000000000001</cx:pt>
          <cx:pt idx="116">813.25</cx:pt>
          <cx:pt idx="117">813.11000000000001</cx:pt>
          <cx:pt idx="118">813.09000000000003</cx:pt>
          <cx:pt idx="119">812.86000000000001</cx:pt>
          <cx:pt idx="120">812.57000000000005</cx:pt>
          <cx:pt idx="121">812.24000000000001</cx:pt>
          <cx:pt idx="122">811.74000000000001</cx:pt>
          <cx:pt idx="123">811.29999999999995</cx:pt>
          <cx:pt idx="124">811.21000000000004</cx:pt>
          <cx:pt idx="125">810.92999999999995</cx:pt>
          <cx:pt idx="126">811.16999999999996</cx:pt>
          <cx:pt idx="127">811</cx:pt>
          <cx:pt idx="128">810.82000000000005</cx:pt>
          <cx:pt idx="129">810.82000000000005</cx:pt>
          <cx:pt idx="130">810.95000000000005</cx:pt>
          <cx:pt idx="131">810.53999999999996</cx:pt>
          <cx:pt idx="132">809.63</cx:pt>
          <cx:pt idx="133">808.12</cx:pt>
          <cx:pt idx="134">808.01999999999998</cx:pt>
          <cx:pt idx="135">808.50999999999999</cx:pt>
          <cx:pt idx="136">809.21000000000004</cx:pt>
          <cx:pt idx="137">808.70000000000005</cx:pt>
          <cx:pt idx="138">809.25</cx:pt>
          <cx:pt idx="139">809.61000000000001</cx:pt>
          <cx:pt idx="140">810.10000000000002</cx:pt>
          <cx:pt idx="141">810.90999999999997</cx:pt>
          <cx:pt idx="142">811.92999999999995</cx:pt>
          <cx:pt idx="143">810.89999999999998</cx:pt>
          <cx:pt idx="144">810.87</cx:pt>
          <cx:pt idx="145">810.33000000000004</cx:pt>
          <cx:pt idx="146">809.19000000000005</cx:pt>
          <cx:pt idx="147">809</cx:pt>
          <cx:pt idx="148">808.59000000000003</cx:pt>
          <cx:pt idx="149">807.52999999999997</cx:pt>
          <cx:pt idx="150">807.40999999999997</cx:pt>
          <cx:pt idx="151">807.77999999999997</cx:pt>
          <cx:pt idx="152">808.05999999999995</cx:pt>
          <cx:pt idx="153">808.71000000000004</cx:pt>
          <cx:pt idx="154">809.12</cx:pt>
          <cx:pt idx="155">809.52999999999997</cx:pt>
          <cx:pt idx="156">809.88</cx:pt>
          <cx:pt idx="157">810.15999999999997</cx:pt>
          <cx:pt idx="158">810.86000000000001</cx:pt>
          <cx:pt idx="159">811.25999999999999</cx:pt>
          <cx:pt idx="160">811.80999999999995</cx:pt>
          <cx:pt idx="161">812.25</cx:pt>
          <cx:pt idx="162">812.51999999999998</cx:pt>
          <cx:pt idx="163">813.10000000000002</cx:pt>
          <cx:pt idx="164">813.84000000000003</cx:pt>
          <cx:pt idx="165">814.34000000000003</cx:pt>
          <cx:pt idx="166">814.82000000000005</cx:pt>
          <cx:pt idx="167">815.41999999999996</cx:pt>
          <cx:pt idx="168">815.70000000000005</cx:pt>
          <cx:pt idx="169">816.10000000000002</cx:pt>
          <cx:pt idx="170">816.85000000000002</cx:pt>
          <cx:pt idx="171">817.45000000000005</cx:pt>
          <cx:pt idx="172">817.73000000000002</cx:pt>
          <cx:pt idx="173">818.16999999999996</cx:pt>
          <cx:pt idx="174">818.94000000000005</cx:pt>
          <cx:pt idx="175">819.30999999999995</cx:pt>
          <cx:pt idx="176">819.69000000000005</cx:pt>
          <cx:pt idx="177">820.23000000000002</cx:pt>
          <cx:pt idx="178">820.59000000000003</cx:pt>
          <cx:pt idx="179">820.91999999999996</cx:pt>
          <cx:pt idx="180">821.15999999999997</cx:pt>
          <cx:pt idx="181">821.36000000000001</cx:pt>
          <cx:pt idx="182">821.49000000000001</cx:pt>
          <cx:pt idx="183">821.66999999999996</cx:pt>
          <cx:pt idx="184">822</cx:pt>
          <cx:pt idx="185">822.32000000000005</cx:pt>
          <cx:pt idx="186">822.63</cx:pt>
          <cx:pt idx="187">822.92999999999995</cx:pt>
          <cx:pt idx="188">823.26999999999998</cx:pt>
          <cx:pt idx="189">823.47000000000003</cx:pt>
          <cx:pt idx="190">823.60000000000002</cx:pt>
          <cx:pt idx="191">823.91999999999996</cx:pt>
          <cx:pt idx="192">824.04999999999995</cx:pt>
          <cx:pt idx="193">824.25</cx:pt>
          <cx:pt idx="194">824.42999999999995</cx:pt>
          <cx:pt idx="195">824.50999999999999</cx:pt>
          <cx:pt idx="196">824.79999999999995</cx:pt>
          <cx:pt idx="197">825.00999999999999</cx:pt>
          <cx:pt idx="198">825.25</cx:pt>
          <cx:pt idx="199">825.27999999999997</cx:pt>
          <cx:pt idx="200">825.39999999999998</cx:pt>
          <cx:pt idx="201">825.61000000000001</cx:pt>
          <cx:pt idx="202">825.60000000000002</cx:pt>
          <cx:pt idx="203">825.89999999999998</cx:pt>
          <cx:pt idx="204">826.04999999999995</cx:pt>
          <cx:pt idx="205">826.16999999999996</cx:pt>
          <cx:pt idx="206">826.35000000000002</cx:pt>
          <cx:pt idx="207">826.40999999999997</cx:pt>
          <cx:pt idx="208">826.65999999999997</cx:pt>
          <cx:pt idx="209">826.95000000000005</cx:pt>
          <cx:pt idx="210">827.20000000000005</cx:pt>
          <cx:pt idx="211">827.27999999999997</cx:pt>
          <cx:pt idx="212">827.51999999999998</cx:pt>
          <cx:pt idx="213">827.70000000000005</cx:pt>
          <cx:pt idx="214">827.95000000000005</cx:pt>
          <cx:pt idx="215">828.16999999999996</cx:pt>
          <cx:pt idx="216">828.33000000000004</cx:pt>
          <cx:pt idx="217">828.52999999999997</cx:pt>
          <cx:pt idx="218">828.75</cx:pt>
          <cx:pt idx="219">828.88999999999999</cx:pt>
          <cx:pt idx="220">828.98000000000002</cx:pt>
          <cx:pt idx="221">829.08000000000004</cx:pt>
          <cx:pt idx="222">829.25</cx:pt>
          <cx:pt idx="223">829.37</cx:pt>
          <cx:pt idx="224">829.48000000000002</cx:pt>
          <cx:pt idx="225">829.67999999999995</cx:pt>
          <cx:pt idx="226">829.71000000000004</cx:pt>
          <cx:pt idx="227">829.79999999999995</cx:pt>
          <cx:pt idx="228">829.97000000000003</cx:pt>
          <cx:pt idx="229">830.05999999999995</cx:pt>
          <cx:pt idx="230">830.07000000000005</cx:pt>
          <cx:pt idx="231">830.19000000000005</cx:pt>
          <cx:pt idx="232">830.22000000000003</cx:pt>
          <cx:pt idx="233">830.22000000000003</cx:pt>
          <cx:pt idx="234">830.36000000000001</cx:pt>
          <cx:pt idx="235">830.35000000000002</cx:pt>
          <cx:pt idx="236">830.29999999999995</cx:pt>
          <cx:pt idx="237">830.30999999999995</cx:pt>
          <cx:pt idx="238">830.47000000000003</cx:pt>
          <cx:pt idx="239">830.87</cx:pt>
          <cx:pt idx="240">831.34000000000003</cx:pt>
          <cx:pt idx="241">831.99000000000001</cx:pt>
          <cx:pt idx="242">832.33000000000004</cx:pt>
          <cx:pt idx="243">832.33000000000004</cx:pt>
          <cx:pt idx="244">832.45000000000005</cx:pt>
          <cx:pt idx="245">832.50999999999999</cx:pt>
          <cx:pt idx="246">832.77999999999997</cx:pt>
          <cx:pt idx="247">832.99000000000001</cx:pt>
          <cx:pt idx="248">832.66999999999996</cx:pt>
          <cx:pt idx="249">831.91999999999996</cx:pt>
          <cx:pt idx="250">831.86000000000001</cx:pt>
          <cx:pt idx="251">831.87</cx:pt>
          <cx:pt idx="252">831.97000000000003</cx:pt>
          <cx:pt idx="253">832.10000000000002</cx:pt>
          <cx:pt idx="254">832.45000000000005</cx:pt>
          <cx:pt idx="255">832.78999999999996</cx:pt>
          <cx:pt idx="256">832.99000000000001</cx:pt>
          <cx:pt idx="257">833.22000000000003</cx:pt>
          <cx:pt idx="258">833.26999999999998</cx:pt>
          <cx:pt idx="259">833.50999999999999</cx:pt>
          <cx:pt idx="260">833.96000000000004</cx:pt>
          <cx:pt idx="261">834.27999999999997</cx:pt>
          <cx:pt idx="262">834.40999999999997</cx:pt>
          <cx:pt idx="263">834.54999999999995</cx:pt>
          <cx:pt idx="264">834.35000000000002</cx:pt>
          <cx:pt idx="265">834.25</cx:pt>
          <cx:pt idx="266">833.90999999999997</cx:pt>
          <cx:pt idx="267">833.53999999999996</cx:pt>
          <cx:pt idx="268">833.39999999999998</cx:pt>
          <cx:pt idx="269">833.25</cx:pt>
          <cx:pt idx="270">833.24000000000001</cx:pt>
          <cx:pt idx="271">833.19000000000005</cx:pt>
          <cx:pt idx="272">833.16999999999996</cx:pt>
          <cx:pt idx="273">832.69000000000005</cx:pt>
          <cx:pt idx="274">832.64999999999998</cx:pt>
          <cx:pt idx="275">832.60000000000002</cx:pt>
          <cx:pt idx="276">831.66999999999996</cx:pt>
          <cx:pt idx="277">831.96000000000004</cx:pt>
          <cx:pt idx="278">831.67999999999995</cx:pt>
          <cx:pt idx="279">831.84000000000003</cx:pt>
          <cx:pt idx="280">831.87</cx:pt>
        </cx:lvl>
      </cx:numDim>
    </cx:data>
    <cx:data id="2">
      <cx:numDim type="val">
        <cx:f>Sheet1!$C$2:$C$300</cx:f>
        <cx:lvl ptCount="299" formatCode="General">
          <cx:pt idx="0">1025.9000000000001</cx:pt>
          <cx:pt idx="1">1033</cx:pt>
          <cx:pt idx="2">1041.3599999999999</cx:pt>
          <cx:pt idx="3">1044.6700000000001</cx:pt>
          <cx:pt idx="4">1044.4100000000001</cx:pt>
          <cx:pt idx="5">1052.4000000000001</cx:pt>
          <cx:pt idx="6">1058.1800000000001</cx:pt>
          <cx:pt idx="7">1063.25</cx:pt>
          <cx:pt idx="8">1070.0699999999999</cx:pt>
          <cx:pt idx="9">1069.52</cx:pt>
          <cx:pt idx="10">1055.1900000000001</cx:pt>
          <cx:pt idx="11">1048.25</cx:pt>
          <cx:pt idx="12">1038.1700000000001</cx:pt>
          <cx:pt idx="13">1037.3299999999999</cx:pt>
          <cx:pt idx="14">1037.5599999999999</cx:pt>
          <cx:pt idx="15">1037.21</cx:pt>
          <cx:pt idx="16">1037.3499999999999</cx:pt>
          <cx:pt idx="17">1039.54</cx:pt>
          <cx:pt idx="18">1042.5699999999999</cx:pt>
          <cx:pt idx="19">1044.6900000000001</cx:pt>
          <cx:pt idx="20">1047.26</cx:pt>
          <cx:pt idx="21">1046.3599999999999</cx:pt>
          <cx:pt idx="22">1041.3499999999999</cx:pt>
          <cx:pt idx="23">1033.8</cx:pt>
          <cx:pt idx="24">1028.3399999999999</cx:pt>
          <cx:pt idx="25">1027.54</cx:pt>
          <cx:pt idx="26">1023.02</cx:pt>
          <cx:pt idx="27">1018.36</cx:pt>
          <cx:pt idx="28">1014.15</cx:pt>
          <cx:pt idx="29">1015.0599999999999</cx:pt>
          <cx:pt idx="30">1013.67</cx:pt>
          <cx:pt idx="31">1018.33</cx:pt>
          <cx:pt idx="32">1022.08</cx:pt>
          <cx:pt idx="33">1022.87</cx:pt>
          <cx:pt idx="34">1026.3299999999999</cx:pt>
          <cx:pt idx="35">1027.7</cx:pt>
          <cx:pt idx="36">1024.99</cx:pt>
          <cx:pt idx="37">1021.22</cx:pt>
          <cx:pt idx="38">1015.78</cx:pt>
          <cx:pt idx="39">1013.86</cx:pt>
          <cx:pt idx="40">1010</cx:pt>
          <cx:pt idx="41">1007.45</cx:pt>
          <cx:pt idx="42">1005.14</cx:pt>
          <cx:pt idx="43">1002.3200000000001</cx:pt>
          <cx:pt idx="44">999.62</cx:pt>
          <cx:pt idx="45">997.58000000000004</cx:pt>
          <cx:pt idx="46">994.26999999999998</cx:pt>
          <cx:pt idx="47">997.08000000000004</cx:pt>
          <cx:pt idx="48">997.77999999999997</cx:pt>
          <cx:pt idx="49">997.25</cx:pt>
          <cx:pt idx="50">995.63999999999999</cx:pt>
          <cx:pt idx="51">994.21000000000004</cx:pt>
          <cx:pt idx="52">991.75999999999999</cx:pt>
          <cx:pt idx="53">989.85000000000002</cx:pt>
          <cx:pt idx="54">988.86000000000001</cx:pt>
          <cx:pt idx="55">987.55999999999995</cx:pt>
          <cx:pt idx="56">985.59000000000003</cx:pt>
          <cx:pt idx="57">984.98000000000002</cx:pt>
          <cx:pt idx="58">986.42999999999995</cx:pt>
          <cx:pt idx="59">988.17999999999995</cx:pt>
          <cx:pt idx="60">988.67999999999995</cx:pt>
          <cx:pt idx="61">989.76999999999998</cx:pt>
          <cx:pt idx="62">990.47000000000003</cx:pt>
          <cx:pt idx="63">991.5</cx:pt>
          <cx:pt idx="64">992.38999999999999</cx:pt>
          <cx:pt idx="65">992.47000000000003</cx:pt>
          <cx:pt idx="66">992.90999999999997</cx:pt>
          <cx:pt idx="67">992.27999999999997</cx:pt>
          <cx:pt idx="68">991.57000000000005</cx:pt>
          <cx:pt idx="69">990.89999999999998</cx:pt>
          <cx:pt idx="70">990.55999999999995</cx:pt>
          <cx:pt idx="71">990.17999999999995</cx:pt>
          <cx:pt idx="72">990</cx:pt>
          <cx:pt idx="73">990.29999999999995</cx:pt>
          <cx:pt idx="74">990.41999999999996</cx:pt>
          <cx:pt idx="75">990.53999999999996</cx:pt>
          <cx:pt idx="76">990.40999999999997</cx:pt>
          <cx:pt idx="77">989.84000000000003</cx:pt>
          <cx:pt idx="78">989.82000000000005</cx:pt>
          <cx:pt idx="79">988.99000000000001</cx:pt>
          <cx:pt idx="80">987.65999999999997</cx:pt>
          <cx:pt idx="81">986.33000000000004</cx:pt>
          <cx:pt idx="82">985.44000000000005</cx:pt>
          <cx:pt idx="83">984.45000000000005</cx:pt>
          <cx:pt idx="84">983.63999999999999</cx:pt>
          <cx:pt idx="85">982.91999999999996</cx:pt>
          <cx:pt idx="86">982.38</cx:pt>
          <cx:pt idx="87">981.66999999999996</cx:pt>
          <cx:pt idx="88">981.07000000000005</cx:pt>
          <cx:pt idx="89">981.21000000000004</cx:pt>
          <cx:pt idx="90">982.24000000000001</cx:pt>
          <cx:pt idx="91">983.50999999999999</cx:pt>
          <cx:pt idx="92">984.79999999999995</cx:pt>
          <cx:pt idx="93">986.15999999999997</cx:pt>
          <cx:pt idx="94">987.41999999999996</cx:pt>
          <cx:pt idx="95">989.13</cx:pt>
          <cx:pt idx="96">989.72000000000003</cx:pt>
          <cx:pt idx="97">991.09000000000003</cx:pt>
          <cx:pt idx="98">992.41999999999996</cx:pt>
          <cx:pt idx="99">993.52999999999997</cx:pt>
          <cx:pt idx="100">994.36000000000001</cx:pt>
          <cx:pt idx="101">995.76999999999998</cx:pt>
          <cx:pt idx="102">997.46000000000004</cx:pt>
          <cx:pt idx="103">999.08000000000004</cx:pt>
          <cx:pt idx="104">999.71000000000004</cx:pt>
          <cx:pt idx="105">1000.77</cx:pt>
          <cx:pt idx="106">1001.64</cx:pt>
          <cx:pt idx="107">1002.27</cx:pt>
          <cx:pt idx="108">1003.08</cx:pt>
          <cx:pt idx="109">1004.37</cx:pt>
          <cx:pt idx="110">1005.29</cx:pt>
          <cx:pt idx="111">1006.39</cx:pt>
          <cx:pt idx="112">1007.3</cx:pt>
          <cx:pt idx="113">1008.41</cx:pt>
          <cx:pt idx="114">1009.51</cx:pt>
          <cx:pt idx="115">1010.1799999999999</cx:pt>
          <cx:pt idx="116">1011.4</cx:pt>
          <cx:pt idx="117">1012.49</cx:pt>
          <cx:pt idx="118">1013.42</cx:pt>
          <cx:pt idx="119">1014.4400000000001</cx:pt>
          <cx:pt idx="120">1015.38</cx:pt>
          <cx:pt idx="121">1015.98</cx:pt>
          <cx:pt idx="122">1016.67</cx:pt>
          <cx:pt idx="123">1017.28</cx:pt>
          <cx:pt idx="124">1017.89</cx:pt>
          <cx:pt idx="125">1018.16</cx:pt>
          <cx:pt idx="126">1018.64</cx:pt>
          <cx:pt idx="127">1019.02</cx:pt>
          <cx:pt idx="128">1019.63</cx:pt>
          <cx:pt idx="129">1020.22</cx:pt>
          <cx:pt idx="130">1020.99</cx:pt>
          <cx:pt idx="131">1021.6799999999999</cx:pt>
          <cx:pt idx="132">1022.4400000000001</cx:pt>
          <cx:pt idx="133">1023.08</cx:pt>
          <cx:pt idx="134">1023.71</cx:pt>
          <cx:pt idx="135">1024.5599999999999</cx:pt>
          <cx:pt idx="136">1025.3699999999999</cx:pt>
          <cx:pt idx="137">1025.9300000000001</cx:pt>
          <cx:pt idx="138">1026.78</cx:pt>
          <cx:pt idx="139">1027.47</cx:pt>
          <cx:pt idx="140">1028.2</cx:pt>
          <cx:pt idx="141">1028.97</cx:pt>
          <cx:pt idx="142">1029.6900000000001</cx:pt>
          <cx:pt idx="143">1030.6300000000001</cx:pt>
          <cx:pt idx="144">1031.4400000000001</cx:pt>
          <cx:pt idx="145">1032.1700000000001</cx:pt>
          <cx:pt idx="146">1032.6700000000001</cx:pt>
          <cx:pt idx="147">1033.1099999999999</cx:pt>
          <cx:pt idx="148">1033.8900000000001</cx:pt>
          <cx:pt idx="149">1034.6400000000001</cx:pt>
          <cx:pt idx="150">1035.25</cx:pt>
          <cx:pt idx="151">1035.72</cx:pt>
          <cx:pt idx="152">1036.4100000000001</cx:pt>
          <cx:pt idx="153">1037.0899999999999</cx:pt>
          <cx:pt idx="154">1037.54</cx:pt>
          <cx:pt idx="155">1038.1099999999999</cx:pt>
          <cx:pt idx="156">1038.6400000000001</cx:pt>
          <cx:pt idx="157">1039.1600000000001</cx:pt>
          <cx:pt idx="158">1039.49</cx:pt>
          <cx:pt idx="159">1040.0599999999999</cx:pt>
          <cx:pt idx="160">1040.6300000000001</cx:pt>
          <cx:pt idx="161">1041.28</cx:pt>
          <cx:pt idx="162">1041.74</cx:pt>
          <cx:pt idx="163">1042.27</cx:pt>
          <cx:pt idx="164">1042.5899999999999</cx:pt>
          <cx:pt idx="165">1043.1600000000001</cx:pt>
          <cx:pt idx="166">1043.5799999999999</cx:pt>
          <cx:pt idx="167">1044.1600000000001</cx:pt>
          <cx:pt idx="168">1044.6300000000001</cx:pt>
          <cx:pt idx="169">1045.0999999999999</cx:pt>
          <cx:pt idx="170">1045.6099999999999</cx:pt>
          <cx:pt idx="171">1046.24</cx:pt>
          <cx:pt idx="172">1046.6300000000001</cx:pt>
          <cx:pt idx="173">1046.9100000000001</cx:pt>
          <cx:pt idx="174">1047.4300000000001</cx:pt>
          <cx:pt idx="175">1047.8299999999999</cx:pt>
          <cx:pt idx="176">1048.0599999999999</cx:pt>
          <cx:pt idx="177">1048.3699999999999</cx:pt>
          <cx:pt idx="178">1048.8599999999999</cx:pt>
          <cx:pt idx="179">1049.3599999999999</cx:pt>
          <cx:pt idx="180">1049.7</cx:pt>
          <cx:pt idx="181">1049.96</cx:pt>
          <cx:pt idx="182">1050.4000000000001</cx:pt>
          <cx:pt idx="183">1050.73</cx:pt>
          <cx:pt idx="184">1051.1800000000001</cx:pt>
          <cx:pt idx="185">1051.72</cx:pt>
          <cx:pt idx="186">1051.9400000000001</cx:pt>
          <cx:pt idx="187">1052.28</cx:pt>
          <cx:pt idx="188">1052.5599999999999</cx:pt>
          <cx:pt idx="189">1053.03</cx:pt>
          <cx:pt idx="190">1053.3299999999999</cx:pt>
          <cx:pt idx="191">1053.8399999999999</cx:pt>
          <cx:pt idx="192">1054.1600000000001</cx:pt>
          <cx:pt idx="193">1054.46</cx:pt>
          <cx:pt idx="194">1054.6099999999999</cx:pt>
          <cx:pt idx="195">1054.9100000000001</cx:pt>
          <cx:pt idx="196">1055.4000000000001</cx:pt>
          <cx:pt idx="197">1055.8199999999999</cx:pt>
          <cx:pt idx="198">1056.1300000000001</cx:pt>
          <cx:pt idx="199">1056.3099999999999</cx:pt>
          <cx:pt idx="200">1056.78</cx:pt>
          <cx:pt idx="201">1057.23</cx:pt>
          <cx:pt idx="202">1057.8399999999999</cx:pt>
          <cx:pt idx="203">1058.0799999999999</cx:pt>
          <cx:pt idx="204">1058.45</cx:pt>
          <cx:pt idx="205">1058.8199999999999</cx:pt>
          <cx:pt idx="206">1059.0799999999999</cx:pt>
          <cx:pt idx="207">1059.22</cx:pt>
          <cx:pt idx="208">1059.3699999999999</cx:pt>
          <cx:pt idx="209">1059.5599999999999</cx:pt>
          <cx:pt idx="210">1060.04</cx:pt>
          <cx:pt idx="211">1060.3199999999999</cx:pt>
          <cx:pt idx="212">1060.73</cx:pt>
          <cx:pt idx="213">1060.99</cx:pt>
          <cx:pt idx="214">1061.4000000000001</cx:pt>
          <cx:pt idx="215">1061.72</cx:pt>
          <cx:pt idx="216">1062.03</cx:pt>
          <cx:pt idx="217">1062.1099999999999</cx:pt>
          <cx:pt idx="218">1062.3499999999999</cx:pt>
          <cx:pt idx="219">1062.5799999999999</cx:pt>
          <cx:pt idx="220">1062.79</cx:pt>
          <cx:pt idx="221">1063.0699999999999</cx:pt>
          <cx:pt idx="222">1063.3399999999999</cx:pt>
          <cx:pt idx="223">1063.74</cx:pt>
          <cx:pt idx="224">1064.1300000000001</cx:pt>
          <cx:pt idx="225">1064.1600000000001</cx:pt>
          <cx:pt idx="226">1064.52</cx:pt>
          <cx:pt idx="227">1064.8399999999999</cx:pt>
          <cx:pt idx="228">1065.01</cx:pt>
          <cx:pt idx="229">1065.0699999999999</cx:pt>
          <cx:pt idx="230">1065.3499999999999</cx:pt>
          <cx:pt idx="231">1065.6300000000001</cx:pt>
          <cx:pt idx="232">1065.9200000000001</cx:pt>
          <cx:pt idx="233">1066.1900000000001</cx:pt>
          <cx:pt idx="234">1066.4400000000001</cx:pt>
          <cx:pt idx="235">1066.79</cx:pt>
          <cx:pt idx="236">1066.96</cx:pt>
          <cx:pt idx="237">1067.25</cx:pt>
          <cx:pt idx="238">1067.4400000000001</cx:pt>
          <cx:pt idx="239">1067.6300000000001</cx:pt>
          <cx:pt idx="240">1067.9100000000001</cx:pt>
          <cx:pt idx="241">1068.27</cx:pt>
          <cx:pt idx="242">1068.29</cx:pt>
          <cx:pt idx="243">1068.4300000000001</cx:pt>
          <cx:pt idx="244">1068.47</cx:pt>
          <cx:pt idx="245">1068.74</cx:pt>
          <cx:pt idx="246">1069.01</cx:pt>
          <cx:pt idx="247">1069.26</cx:pt>
          <cx:pt idx="248">1069.3599999999999</cx:pt>
          <cx:pt idx="249">1069.46</cx:pt>
          <cx:pt idx="250">1069.52</cx:pt>
          <cx:pt idx="251">1069.6300000000001</cx:pt>
          <cx:pt idx="252">1069.96</cx:pt>
          <cx:pt idx="253">1070.1400000000001</cx:pt>
          <cx:pt idx="254">1070.0999999999999</cx:pt>
          <cx:pt idx="255">1070.1400000000001</cx:pt>
          <cx:pt idx="256">1070.25</cx:pt>
          <cx:pt idx="257">1070.3</cx:pt>
          <cx:pt idx="258">1070.3800000000001</cx:pt>
          <cx:pt idx="259">1070.5899999999999</cx:pt>
          <cx:pt idx="260">1070.6800000000001</cx:pt>
          <cx:pt idx="261">1069.8800000000001</cx:pt>
          <cx:pt idx="262">1070.1500000000001</cx:pt>
          <cx:pt idx="263">1070.5799999999999</cx:pt>
          <cx:pt idx="264">1070.72</cx:pt>
          <cx:pt idx="265">1070.5599999999999</cx:pt>
          <cx:pt idx="266">1070.8099999999999</cx:pt>
          <cx:pt idx="267">1070.8199999999999</cx:pt>
          <cx:pt idx="268">1070.6500000000001</cx:pt>
          <cx:pt idx="269">1070.29</cx:pt>
          <cx:pt idx="270">1069.96</cx:pt>
        </cx:lvl>
      </cx:numDim>
    </cx:data>
    <cx:data id="3">
      <cx:numDim type="val">
        <cx:f>Sheet1!$D$2:$D$300</cx:f>
        <cx:lvl ptCount="299" formatCode="General">
          <cx:pt idx="0">1071.3</cx:pt>
          <cx:pt idx="1">1086.98</cx:pt>
          <cx:pt idx="2">1092.5</cx:pt>
          <cx:pt idx="3">1093.28</cx:pt>
          <cx:pt idx="4">1095.73</cx:pt>
          <cx:pt idx="5">1111.1900000000001</cx:pt>
          <cx:pt idx="6">1116.8299999999999</cx:pt>
          <cx:pt idx="7">1126.97</cx:pt>
          <cx:pt idx="8">1132.74</cx:pt>
          <cx:pt idx="9">1132.22</cx:pt>
          <cx:pt idx="10">1127.05</cx:pt>
          <cx:pt idx="11">1120.54</cx:pt>
          <cx:pt idx="12">1118.71</cx:pt>
          <cx:pt idx="13">1120.9200000000001</cx:pt>
          <cx:pt idx="14">1119.04</cx:pt>
          <cx:pt idx="15">1116.99</cx:pt>
          <cx:pt idx="16">1120.26</cx:pt>
          <cx:pt idx="17">1120.6800000000001</cx:pt>
          <cx:pt idx="18">1122.78</cx:pt>
          <cx:pt idx="19">1123.72</cx:pt>
          <cx:pt idx="20">1126.6500000000001</cx:pt>
          <cx:pt idx="21">1129.1900000000001</cx:pt>
          <cx:pt idx="22">1128.23</cx:pt>
          <cx:pt idx="23">1129.1700000000001</cx:pt>
          <cx:pt idx="24">1130.4000000000001</cx:pt>
          <cx:pt idx="25">1131.5799999999999</cx:pt>
          <cx:pt idx="26">1132.1900000000001</cx:pt>
          <cx:pt idx="27">1132.23</cx:pt>
          <cx:pt idx="28">1132.02</cx:pt>
          <cx:pt idx="29">1133.9300000000001</cx:pt>
          <cx:pt idx="30">1133.95</cx:pt>
          <cx:pt idx="31">1132.29</cx:pt>
          <cx:pt idx="32">1130.27</cx:pt>
          <cx:pt idx="33">1128.46</cx:pt>
          <cx:pt idx="34">1126.51</cx:pt>
          <cx:pt idx="35">1126.3099999999999</cx:pt>
          <cx:pt idx="36">1126.45</cx:pt>
          <cx:pt idx="37">1126.27</cx:pt>
          <cx:pt idx="38">1127.3</cx:pt>
          <cx:pt idx="39">1128.3</cx:pt>
          <cx:pt idx="40">1128.1700000000001</cx:pt>
          <cx:pt idx="41">1129.6800000000001</cx:pt>
          <cx:pt idx="42">1129.6500000000001</cx:pt>
          <cx:pt idx="43">1128.49</cx:pt>
          <cx:pt idx="44">1127.6400000000001</cx:pt>
          <cx:pt idx="45">1127.4300000000001</cx:pt>
          <cx:pt idx="46">1128.54</cx:pt>
          <cx:pt idx="47">1129.53</cx:pt>
          <cx:pt idx="48">1130.52</cx:pt>
          <cx:pt idx="49">1130.8800000000001</cx:pt>
          <cx:pt idx="50">1131.72</cx:pt>
          <cx:pt idx="51">1132.02</cx:pt>
          <cx:pt idx="52">1132.2</cx:pt>
          <cx:pt idx="53">1132.8099999999999</cx:pt>
          <cx:pt idx="54">1131.5</cx:pt>
          <cx:pt idx="55">1132.9400000000001</cx:pt>
          <cx:pt idx="56">1134.6800000000001</cx:pt>
          <cx:pt idx="57">1134.8299999999999</cx:pt>
          <cx:pt idx="58">1134.47</cx:pt>
          <cx:pt idx="59">1134.1400000000001</cx:pt>
          <cx:pt idx="60">1134.3099999999999</cx:pt>
          <cx:pt idx="61">1133.28</cx:pt>
          <cx:pt idx="62">1132.6900000000001</cx:pt>
          <cx:pt idx="63">1132.8399999999999</cx:pt>
          <cx:pt idx="64">1132.77</cx:pt>
          <cx:pt idx="65">1132.95</cx:pt>
          <cx:pt idx="66">1131.98</cx:pt>
          <cx:pt idx="67">1131.6600000000001</cx:pt>
          <cx:pt idx="68">1132.1600000000001</cx:pt>
          <cx:pt idx="69">1131.73</cx:pt>
          <cx:pt idx="70">1131.6900000000001</cx:pt>
          <cx:pt idx="71">1131.8800000000001</cx:pt>
          <cx:pt idx="72">1132.8199999999999</cx:pt>
          <cx:pt idx="73">1133.54</cx:pt>
          <cx:pt idx="74">1134.2</cx:pt>
          <cx:pt idx="75">1134.6600000000001</cx:pt>
          <cx:pt idx="76">1134.48</cx:pt>
          <cx:pt idx="77">1134.3199999999999</cx:pt>
          <cx:pt idx="78">1134.3699999999999</cx:pt>
          <cx:pt idx="79">1133.8800000000001</cx:pt>
          <cx:pt idx="80">1133.8499999999999</cx:pt>
          <cx:pt idx="81">1134.3199999999999</cx:pt>
          <cx:pt idx="82">1134.6500000000001</cx:pt>
          <cx:pt idx="83">1134.21</cx:pt>
          <cx:pt idx="84">1134.21</cx:pt>
          <cx:pt idx="85">1133.99</cx:pt>
          <cx:pt idx="86">1134.0699999999999</cx:pt>
          <cx:pt idx="87">1134.29</cx:pt>
          <cx:pt idx="88">1134.8800000000001</cx:pt>
          <cx:pt idx="89">1135.05</cx:pt>
          <cx:pt idx="90">1135.1600000000001</cx:pt>
          <cx:pt idx="91">1135.28</cx:pt>
          <cx:pt idx="92">1135.49</cx:pt>
          <cx:pt idx="93">1135.8399999999999</cx:pt>
          <cx:pt idx="94">1135.5899999999999</cx:pt>
          <cx:pt idx="95">1135.29</cx:pt>
          <cx:pt idx="96">1135.22</cx:pt>
          <cx:pt idx="97">1134.97</cx:pt>
          <cx:pt idx="98">1135.29</cx:pt>
          <cx:pt idx="99">1135.4100000000001</cx:pt>
          <cx:pt idx="100">1135.3499999999999</cx:pt>
          <cx:pt idx="101">1135.5899999999999</cx:pt>
          <cx:pt idx="102">1135.8</cx:pt>
          <cx:pt idx="103">1135.9300000000001</cx:pt>
          <cx:pt idx="104">1136.02</cx:pt>
          <cx:pt idx="105">1135.99</cx:pt>
          <cx:pt idx="106">1135.71</cx:pt>
          <cx:pt idx="107">1135.99</cx:pt>
          <cx:pt idx="108">1136.1400000000001</cx:pt>
          <cx:pt idx="109">1136.3800000000001</cx:pt>
          <cx:pt idx="110">1136.78</cx:pt>
          <cx:pt idx="111">1137.03</cx:pt>
          <cx:pt idx="112">1136.6800000000001</cx:pt>
          <cx:pt idx="113">1136.55</cx:pt>
          <cx:pt idx="114">1136.3800000000001</cx:pt>
          <cx:pt idx="115">1136.6800000000001</cx:pt>
          <cx:pt idx="116">1136.75</cx:pt>
          <cx:pt idx="117">1136.9200000000001</cx:pt>
          <cx:pt idx="118">1137.05</cx:pt>
          <cx:pt idx="119">1137.04</cx:pt>
          <cx:pt idx="120">1137.3299999999999</cx:pt>
          <cx:pt idx="121">1137.95</cx:pt>
          <cx:pt idx="122">1138.24</cx:pt>
          <cx:pt idx="123">1138.45</cx:pt>
          <cx:pt idx="124">1138.8699999999999</cx:pt>
          <cx:pt idx="125">1139.0999999999999</cx:pt>
          <cx:pt idx="126">1139.1800000000001</cx:pt>
          <cx:pt idx="127">1139.3800000000001</cx:pt>
          <cx:pt idx="128">1139.5</cx:pt>
          <cx:pt idx="129">1139.8499999999999</cx:pt>
          <cx:pt idx="130">1139.95</cx:pt>
          <cx:pt idx="131">1140.0999999999999</cx:pt>
          <cx:pt idx="132">1139.9100000000001</cx:pt>
          <cx:pt idx="133">1139.76</cx:pt>
          <cx:pt idx="134">1139.8099999999999</cx:pt>
          <cx:pt idx="135">1139.98</cx:pt>
          <cx:pt idx="136">1140.23</cx:pt>
          <cx:pt idx="137">1140.4000000000001</cx:pt>
          <cx:pt idx="138">1140.54</cx:pt>
          <cx:pt idx="139">1140.5799999999999</cx:pt>
          <cx:pt idx="140">1140.6099999999999</cx:pt>
          <cx:pt idx="141">1140.8499999999999</cx:pt>
          <cx:pt idx="142">1141.02</cx:pt>
          <cx:pt idx="143">1141.1800000000001</cx:pt>
          <cx:pt idx="144">1141.04</cx:pt>
          <cx:pt idx="145">1141.0599999999999</cx:pt>
          <cx:pt idx="146">1141.1900000000001</cx:pt>
          <cx:pt idx="147">1141.1800000000001</cx:pt>
          <cx:pt idx="148">1141.29</cx:pt>
          <cx:pt idx="149">1141.3</cx:pt>
          <cx:pt idx="150">1141.29</cx:pt>
          <cx:pt idx="151">1141.3499999999999</cx:pt>
          <cx:pt idx="152">1141.5</cx:pt>
          <cx:pt idx="153">1141.5899999999999</cx:pt>
          <cx:pt idx="154">1141.7</cx:pt>
          <cx:pt idx="155">1141.8399999999999</cx:pt>
          <cx:pt idx="156">1141.96</cx:pt>
          <cx:pt idx="157">1142.2</cx:pt>
          <cx:pt idx="158">1142.53</cx:pt>
          <cx:pt idx="159">1142.7</cx:pt>
          <cx:pt idx="160">1142.6500000000001</cx:pt>
          <cx:pt idx="161">1142.51</cx:pt>
          <cx:pt idx="162">1142.46</cx:pt>
          <cx:pt idx="163">1142.53</cx:pt>
          <cx:pt idx="164">1142.5699999999999</cx:pt>
          <cx:pt idx="165">1142.54</cx:pt>
          <cx:pt idx="166">1142.47</cx:pt>
          <cx:pt idx="167">1142.54</cx:pt>
          <cx:pt idx="168">1142.5999999999999</cx:pt>
          <cx:pt idx="169">1142.55</cx:pt>
          <cx:pt idx="170">1142.3499999999999</cx:pt>
          <cx:pt idx="171">1142.3199999999999</cx:pt>
          <cx:pt idx="172">1142.29</cx:pt>
          <cx:pt idx="173">1142.5599999999999</cx:pt>
          <cx:pt idx="174">1142.72</cx:pt>
          <cx:pt idx="175">1142.8199999999999</cx:pt>
          <cx:pt idx="176">1142.8800000000001</cx:pt>
          <cx:pt idx="177">1143</cx:pt>
          <cx:pt idx="178">1143.01</cx:pt>
          <cx:pt idx="179">1143.1400000000001</cx:pt>
          <cx:pt idx="180">1143.3499999999999</cx:pt>
          <cx:pt idx="181">1143.5</cx:pt>
          <cx:pt idx="182">1143.72</cx:pt>
          <cx:pt idx="183">1143.95</cx:pt>
          <cx:pt idx="184">1144.1300000000001</cx:pt>
          <cx:pt idx="185">1144.3099999999999</cx:pt>
          <cx:pt idx="186">1144.46</cx:pt>
          <cx:pt idx="187">1144.71</cx:pt>
          <cx:pt idx="188">1145.03</cx:pt>
          <cx:pt idx="189">1145.24</cx:pt>
          <cx:pt idx="190">1145.4100000000001</cx:pt>
          <cx:pt idx="191">1145.6099999999999</cx:pt>
          <cx:pt idx="192">1145.78</cx:pt>
          <cx:pt idx="193">1146.02</cx:pt>
          <cx:pt idx="194">1146.1800000000001</cx:pt>
          <cx:pt idx="195">1146.4100000000001</cx:pt>
          <cx:pt idx="196">1146.3800000000001</cx:pt>
          <cx:pt idx="197">1146.47</cx:pt>
          <cx:pt idx="198">1146.54</cx:pt>
          <cx:pt idx="199">1146.73</cx:pt>
          <cx:pt idx="200">1146.8800000000001</cx:pt>
          <cx:pt idx="201">1147.0999999999999</cx:pt>
          <cx:pt idx="202">1147.1300000000001</cx:pt>
          <cx:pt idx="203">1147.1600000000001</cx:pt>
          <cx:pt idx="204">1147.21</cx:pt>
          <cx:pt idx="205">1147.22</cx:pt>
          <cx:pt idx="206">1147.23</cx:pt>
          <cx:pt idx="207">1147.1199999999999</cx:pt>
          <cx:pt idx="208">1147.1400000000001</cx:pt>
          <cx:pt idx="209">1147.28</cx:pt>
          <cx:pt idx="210">1147.4000000000001</cx:pt>
          <cx:pt idx="211">1147.5699999999999</cx:pt>
          <cx:pt idx="212">1147.6400000000001</cx:pt>
          <cx:pt idx="213">1147.6600000000001</cx:pt>
          <cx:pt idx="214">1147.8099999999999</cx:pt>
          <cx:pt idx="215">1147.72</cx:pt>
          <cx:pt idx="216">1147.8299999999999</cx:pt>
          <cx:pt idx="217">1147.96</cx:pt>
          <cx:pt idx="218">1148.1900000000001</cx:pt>
          <cx:pt idx="219">1148.26</cx:pt>
          <cx:pt idx="220">1148.3499999999999</cx:pt>
          <cx:pt idx="221">1148.45</cx:pt>
          <cx:pt idx="222">1148.4000000000001</cx:pt>
          <cx:pt idx="223">1148.3599999999999</cx:pt>
          <cx:pt idx="224">1148.29</cx:pt>
          <cx:pt idx="225">1148.3599999999999</cx:pt>
          <cx:pt idx="226">1148.4200000000001</cx:pt>
          <cx:pt idx="227">1148.3900000000001</cx:pt>
          <cx:pt idx="228">1148.28</cx:pt>
          <cx:pt idx="229">1148.4100000000001</cx:pt>
          <cx:pt idx="230">1148.5699999999999</cx:pt>
          <cx:pt idx="231">1148.51</cx:pt>
          <cx:pt idx="232">1148.71</cx:pt>
          <cx:pt idx="233">1148.6800000000001</cx:pt>
          <cx:pt idx="234">1148.8099999999999</cx:pt>
          <cx:pt idx="235">1148.8599999999999</cx:pt>
          <cx:pt idx="236">1148.8699999999999</cx:pt>
          <cx:pt idx="237">1148.9100000000001</cx:pt>
          <cx:pt idx="238">1148.8599999999999</cx:pt>
          <cx:pt idx="239">1149.02</cx:pt>
          <cx:pt idx="240">1149.0599999999999</cx:pt>
          <cx:pt idx="241">1149.05</cx:pt>
          <cx:pt idx="242">1149.0899999999999</cx:pt>
          <cx:pt idx="243">1149.0899999999999</cx:pt>
          <cx:pt idx="244">1149.1500000000001</cx:pt>
          <cx:pt idx="245">1149.22</cx:pt>
          <cx:pt idx="246">1149.25</cx:pt>
          <cx:pt idx="247">1149.23</cx:pt>
          <cx:pt idx="248">1149.1700000000001</cx:pt>
          <cx:pt idx="249">1149.0599999999999</cx:pt>
          <cx:pt idx="250">1149.1199999999999</cx:pt>
          <cx:pt idx="251">1149.1800000000001</cx:pt>
          <cx:pt idx="252">1149.29</cx:pt>
          <cx:pt idx="253">1149.22</cx:pt>
          <cx:pt idx="254">1149.1700000000001</cx:pt>
          <cx:pt idx="255">1149.0899999999999</cx:pt>
          <cx:pt idx="256">1149.0999999999999</cx:pt>
          <cx:pt idx="257">1149.26</cx:pt>
          <cx:pt idx="258">1149.1900000000001</cx:pt>
          <cx:pt idx="259">1149.22</cx:pt>
          <cx:pt idx="260">1149.3299999999999</cx:pt>
          <cx:pt idx="261">1149.46</cx:pt>
          <cx:pt idx="262">1149.3199999999999</cx:pt>
          <cx:pt idx="263">1149.3299999999999</cx:pt>
          <cx:pt idx="264">1149.1600000000001</cx:pt>
          <cx:pt idx="265">1149.0899999999999</cx:pt>
          <cx:pt idx="266">1149.04</cx:pt>
          <cx:pt idx="267">1148.99</cx:pt>
          <cx:pt idx="268">1149.02</cx:pt>
          <cx:pt idx="269">1148.98</cx:pt>
          <cx:pt idx="270">1148.8399999999999</cx:pt>
          <cx:pt idx="271">1148.78</cx:pt>
          <cx:pt idx="272">1148.79</cx:pt>
          <cx:pt idx="273">1148.8199999999999</cx:pt>
          <cx:pt idx="274">1148.75</cx:pt>
          <cx:pt idx="275">1148.75</cx:pt>
          <cx:pt idx="276">1148.8599999999999</cx:pt>
          <cx:pt idx="277">1148.8599999999999</cx:pt>
          <cx:pt idx="278">1148.74</cx:pt>
          <cx:pt idx="279">1148.78</cx:pt>
          <cx:pt idx="280">1148.74</cx:pt>
          <cx:pt idx="281">1148.6600000000001</cx:pt>
          <cx:pt idx="282">1148.48</cx:pt>
          <cx:pt idx="283">1148.6199999999999</cx:pt>
          <cx:pt idx="284">1148.6099999999999</cx:pt>
          <cx:pt idx="285">1148.45</cx:pt>
          <cx:pt idx="286">1148.25</cx:pt>
          <cx:pt idx="287">1148.3099999999999</cx:pt>
          <cx:pt idx="288">1148.6900000000001</cx:pt>
          <cx:pt idx="289">1148.7</cx:pt>
          <cx:pt idx="290">1148.71</cx:pt>
          <cx:pt idx="291">1148.53</cx:pt>
          <cx:pt idx="292">1148.4100000000001</cx:pt>
          <cx:pt idx="293">1148.45</cx:pt>
          <cx:pt idx="294">1148.29</cx:pt>
          <cx:pt idx="295">1148.0899999999999</cx:pt>
          <cx:pt idx="296">1148.0999999999999</cx:pt>
          <cx:pt idx="297">1147.96</cx:pt>
          <cx:pt idx="298">1148.0599999999999</cx:pt>
        </cx:lvl>
      </cx:numDim>
    </cx:data>
    <cx:data id="4">
      <cx:numDim type="val">
        <cx:f>Sheet1!$E$2:$E$300</cx:f>
        <cx:lvl ptCount="299" formatCode="General">
          <cx:pt idx="0">2659.9000000000001</cx:pt>
          <cx:pt idx="1">2625.52</cx:pt>
          <cx:pt idx="2">2634.4200000000001</cx:pt>
          <cx:pt idx="3">2619.1500000000001</cx:pt>
          <cx:pt idx="4">2614.9099999999999</cx:pt>
          <cx:pt idx="5">2618.9400000000001</cx:pt>
          <cx:pt idx="6">2619.1300000000001</cx:pt>
          <cx:pt idx="7">2617.6599999999999</cx:pt>
          <cx:pt idx="8">2619.23</cx:pt>
          <cx:pt idx="9">2619.7800000000002</cx:pt>
          <cx:pt idx="10">2621.73</cx:pt>
          <cx:pt idx="11">2617.5900000000001</cx:pt>
          <cx:pt idx="12">2611.5300000000002</cx:pt>
          <cx:pt idx="13">2612.04</cx:pt>
          <cx:pt idx="14">2614.02</cx:pt>
          <cx:pt idx="15">2615.9099999999999</cx:pt>
          <cx:pt idx="16">2618.2800000000002</cx:pt>
          <cx:pt idx="17">2620.98</cx:pt>
          <cx:pt idx="18">2623.7600000000002</cx:pt>
          <cx:pt idx="19">2623.6999999999998</cx:pt>
          <cx:pt idx="20">2622.5999999999999</cx:pt>
          <cx:pt idx="21">2623.29</cx:pt>
          <cx:pt idx="22">2621.6399999999999</cx:pt>
          <cx:pt idx="23">2620.0599999999999</cx:pt>
          <cx:pt idx="24">2620.0999999999999</cx:pt>
          <cx:pt idx="25">2619.29</cx:pt>
          <cx:pt idx="26">2619.0500000000002</cx:pt>
          <cx:pt idx="27">2616.4699999999998</cx:pt>
          <cx:pt idx="28">2613.46</cx:pt>
          <cx:pt idx="29">2613.4699999999998</cx:pt>
          <cx:pt idx="30">2613.5300000000002</cx:pt>
          <cx:pt idx="31">2612.3699999999999</cx:pt>
          <cx:pt idx="32">2609.8699999999999</cx:pt>
          <cx:pt idx="33">2610.6300000000001</cx:pt>
          <cx:pt idx="34">2612.9899999999998</cx:pt>
          <cx:pt idx="35">2614.98</cx:pt>
          <cx:pt idx="36">2617.02</cx:pt>
          <cx:pt idx="37">2618.25</cx:pt>
          <cx:pt idx="38">2619.6900000000001</cx:pt>
          <cx:pt idx="39">2620.98</cx:pt>
          <cx:pt idx="40">2622.5700000000002</cx:pt>
          <cx:pt idx="41">2623.79</cx:pt>
          <cx:pt idx="42">2622.9499999999998</cx:pt>
          <cx:pt idx="43">2622.8600000000001</cx:pt>
          <cx:pt idx="44">2621.5300000000002</cx:pt>
          <cx:pt idx="45">2622.4499999999998</cx:pt>
          <cx:pt idx="46">2618.2399999999998</cx:pt>
          <cx:pt idx="47">2617.21</cx:pt>
          <cx:pt idx="48">2615.46</cx:pt>
          <cx:pt idx="49">2615.4299999999998</cx:pt>
          <cx:pt idx="50">2616.3499999999999</cx:pt>
          <cx:pt idx="51">2617.2600000000002</cx:pt>
          <cx:pt idx="52">2614.21</cx:pt>
          <cx:pt idx="53">2611.0700000000002</cx:pt>
          <cx:pt idx="54">2609.6199999999999</cx:pt>
          <cx:pt idx="55">2610.3699999999999</cx:pt>
          <cx:pt idx="56">2611.4299999999998</cx:pt>
          <cx:pt idx="57">2611.4299999999998</cx:pt>
          <cx:pt idx="58">2610.8099999999999</cx:pt>
          <cx:pt idx="59">2610.52</cx:pt>
          <cx:pt idx="60">2610.0900000000001</cx:pt>
          <cx:pt idx="61">2608.7199999999998</cx:pt>
          <cx:pt idx="62">2606.9200000000001</cx:pt>
          <cx:pt idx="63">2604.4400000000001</cx:pt>
          <cx:pt idx="64">2603.1999999999998</cx:pt>
          <cx:pt idx="65">2602.1799999999998</cx:pt>
          <cx:pt idx="66">2600.0100000000002</cx:pt>
          <cx:pt idx="67">2598.3099999999999</cx:pt>
          <cx:pt idx="68">2597.1199999999999</cx:pt>
          <cx:pt idx="69">2595.0500000000002</cx:pt>
          <cx:pt idx="70">2594.8699999999999</cx:pt>
          <cx:pt idx="71">2594.1199999999999</cx:pt>
          <cx:pt idx="72">2592.77</cx:pt>
          <cx:pt idx="73">2592.5599999999999</cx:pt>
          <cx:pt idx="74">2590.0799999999999</cx:pt>
          <cx:pt idx="75">2588.1999999999998</cx:pt>
          <cx:pt idx="76">2585.73</cx:pt>
          <cx:pt idx="77">2583.5</cx:pt>
          <cx:pt idx="78">2580.96</cx:pt>
          <cx:pt idx="79">2580.4400000000001</cx:pt>
          <cx:pt idx="80">2579.73</cx:pt>
          <cx:pt idx="81">2579.4699999999998</cx:pt>
          <cx:pt idx="82">2579.5</cx:pt>
          <cx:pt idx="83">2577.4499999999998</cx:pt>
          <cx:pt idx="84">2574.8899999999999</cx:pt>
          <cx:pt idx="85">2573.1100000000001</cx:pt>
          <cx:pt idx="86">2571.7600000000002</cx:pt>
          <cx:pt idx="87">2571.3200000000002</cx:pt>
          <cx:pt idx="88">2572.0700000000002</cx:pt>
        </cx:lvl>
      </cx:numDim>
    </cx:data>
  </cx:chartData>
  <cx:chart>
    <cx:plotArea>
      <cx:plotAreaRegion>
        <cx:series layoutId="boxWhisker" uniqueId="{7EDAAF01-A8B9-4C2C-A267-93AF18EA2845}">
          <cx:tx>
            <cx:txData>
              <cx:f>Sheet1!$A$1</cx:f>
              <cx:v>d_kalman</cx:v>
            </cx:txData>
          </cx:tx>
          <cx:dataId val="0"/>
          <cx:layoutPr>
            <cx:visibility meanLine="0" meanMarker="1" nonoutliers="0" outliers="1"/>
            <cx:statistics quartileMethod="exclusive"/>
          </cx:layoutPr>
        </cx:series>
        <cx:series layoutId="boxWhisker" uniqueId="{41418F63-395F-4745-83E9-696A3890CEDE}">
          <cx:tx>
            <cx:txData>
              <cx:f>Sheet1!$B$1</cx:f>
              <cx:v>d_kalman</cx:v>
            </cx:txData>
          </cx:tx>
          <cx:dataId val="1"/>
          <cx:layoutPr>
            <cx:visibility meanLine="0" meanMarker="1" nonoutliers="0" outliers="1"/>
            <cx:statistics quartileMethod="exclusive"/>
          </cx:layoutPr>
        </cx:series>
        <cx:series layoutId="boxWhisker" uniqueId="{0169A70C-32FE-4AE5-8E26-66DFD43D7038}">
          <cx:tx>
            <cx:txData>
              <cx:f>Sheet1!$C$1</cx:f>
              <cx:v>d_kalman</cx:v>
            </cx:txData>
          </cx:tx>
          <cx:dataId val="2"/>
          <cx:layoutPr>
            <cx:visibility meanLine="0" meanMarker="1" nonoutliers="0" outliers="1"/>
            <cx:statistics quartileMethod="exclusive"/>
          </cx:layoutPr>
        </cx:series>
        <cx:series layoutId="boxWhisker" uniqueId="{D66AB93E-1091-467D-9660-3E4408A41C9F}">
          <cx:tx>
            <cx:txData>
              <cx:f>Sheet1!$D$1</cx:f>
              <cx:v>d_kalman</cx:v>
            </cx:txData>
          </cx:tx>
          <cx:dataId val="3"/>
          <cx:layoutPr>
            <cx:visibility meanLine="0" meanMarker="1" nonoutliers="0" outliers="1"/>
            <cx:statistics quartileMethod="exclusive"/>
          </cx:layoutPr>
        </cx:series>
        <cx:series layoutId="boxWhisker" uniqueId="{F0967E9E-D348-4903-90B8-3876394144AA}">
          <cx:tx>
            <cx:txData>
              <cx:f>Sheet1!$E$1</cx:f>
              <cx:v>d_kalman</cx:v>
            </cx:txData>
          </cx:tx>
          <cx:dataId val="4"/>
          <cx:layoutPr>
            <cx:visibility meanLine="0" meanMarker="1" nonoutliers="0" outliers="1"/>
            <cx:statistics quartileMethod="exclusive"/>
          </cx:layoutPr>
        </cx:series>
      </cx:plotAreaRegion>
      <cx:axis id="0" hidden="1">
        <cx:catScaling gapWidth="1"/>
        <cx:tickLabels/>
      </cx:axis>
      <cx:axis id="1">
        <cx:valScaling/>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6/24/2023</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6/24/2023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a:solidFill>
                  <a:srgbClr val="D1D5DB"/>
                </a:solidFill>
                <a:effectLst/>
                <a:latin typeface="Söhne"/>
              </a:rPr>
              <a:t>UWB (Ultra-Wideband) là một công nghệ không dây được sử dụng trong viễn thông và truyền thông để truyền tải dữ liệu và định vị với tốc độ cao và độ chính xác cao trong một dải tần số rộng từ </a:t>
            </a:r>
            <a:r>
              <a:rPr lang="en-US" sz="1800">
                <a:effectLst/>
                <a:latin typeface="Calibri" panose="020F0502020204030204" pitchFamily="34" charset="0"/>
              </a:rPr>
              <a:t> 3.1 GHz đến 10.6 GHz theo tiêu chuẩn IEEE 802.15.4</a:t>
            </a:r>
          </a:p>
          <a:p>
            <a:r>
              <a:rPr lang="en-US" sz="1800">
                <a:effectLst/>
                <a:latin typeface="Calibri" panose="020F0502020204030204" pitchFamily="34" charset="0"/>
              </a:rPr>
              <a:t>Có nhiều ứng dụng như….</a:t>
            </a:r>
            <a:endParaRPr lang="vi-VN"/>
          </a:p>
        </p:txBody>
      </p:sp>
      <p:sp>
        <p:nvSpPr>
          <p:cNvPr id="4" name="Slide Number Placeholder 3"/>
          <p:cNvSpPr>
            <a:spLocks noGrp="1"/>
          </p:cNvSpPr>
          <p:nvPr>
            <p:ph type="sldNum" sz="quarter" idx="5"/>
          </p:nvPr>
        </p:nvSpPr>
        <p:spPr/>
        <p:txBody>
          <a:bodyPr/>
          <a:lstStyle/>
          <a:p>
            <a:fld id="{AB2FC7A4-3D1B-482D-8C9D-7642A2CE3076}" type="slidenum">
              <a:rPr lang="en-US" smtClean="0"/>
              <a:t>4</a:t>
            </a:fld>
            <a:endParaRPr lang="en-US"/>
          </a:p>
        </p:txBody>
      </p:sp>
    </p:spTree>
    <p:extLst>
      <p:ext uri="{BB962C8B-B14F-4D97-AF65-F5344CB8AC3E}">
        <p14:creationId xmlns:p14="http://schemas.microsoft.com/office/powerpoint/2010/main" val="930072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Tiếp theo là khối…. .</a:t>
            </a:r>
          </a:p>
          <a:p>
            <a:r>
              <a:rPr lang="vi-VN"/>
              <a:t>Bảo vệ sạc quá áp và quá dòng</a:t>
            </a:r>
          </a:p>
          <a:p>
            <a:r>
              <a:rPr lang="vi-VN"/>
              <a:t>Sạc thông qua cổng micro usb</a:t>
            </a:r>
          </a:p>
        </p:txBody>
      </p:sp>
      <p:sp>
        <p:nvSpPr>
          <p:cNvPr id="4" name="Slide Number Placeholder 3"/>
          <p:cNvSpPr>
            <a:spLocks noGrp="1"/>
          </p:cNvSpPr>
          <p:nvPr>
            <p:ph type="sldNum" sz="quarter" idx="5"/>
          </p:nvPr>
        </p:nvSpPr>
        <p:spPr/>
        <p:txBody>
          <a:bodyPr/>
          <a:lstStyle/>
          <a:p>
            <a:fld id="{AB2FC7A4-3D1B-482D-8C9D-7642A2CE3076}" type="slidenum">
              <a:rPr lang="en-US" smtClean="0"/>
              <a:t>14</a:t>
            </a:fld>
            <a:endParaRPr lang="en-US"/>
          </a:p>
        </p:txBody>
      </p:sp>
    </p:spTree>
    <p:extLst>
      <p:ext uri="{BB962C8B-B14F-4D97-AF65-F5344CB8AC3E}">
        <p14:creationId xmlns:p14="http://schemas.microsoft.com/office/powerpoint/2010/main" val="238753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Khối mcu</a:t>
            </a:r>
          </a:p>
        </p:txBody>
      </p:sp>
      <p:sp>
        <p:nvSpPr>
          <p:cNvPr id="4" name="Slide Number Placeholder 3"/>
          <p:cNvSpPr>
            <a:spLocks noGrp="1"/>
          </p:cNvSpPr>
          <p:nvPr>
            <p:ph type="sldNum" sz="quarter" idx="5"/>
          </p:nvPr>
        </p:nvSpPr>
        <p:spPr/>
        <p:txBody>
          <a:bodyPr/>
          <a:lstStyle/>
          <a:p>
            <a:fld id="{AB2FC7A4-3D1B-482D-8C9D-7642A2CE3076}" type="slidenum">
              <a:rPr lang="en-US" smtClean="0"/>
              <a:t>15</a:t>
            </a:fld>
            <a:endParaRPr lang="en-US"/>
          </a:p>
        </p:txBody>
      </p:sp>
    </p:spTree>
    <p:extLst>
      <p:ext uri="{BB962C8B-B14F-4D97-AF65-F5344CB8AC3E}">
        <p14:creationId xmlns:p14="http://schemas.microsoft.com/office/powerpoint/2010/main" val="2720859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Sau khi thiết kế xong mạch nguyên lí, sau đó em dựa theo các quy tắc, quy luật thiết kế em đi vào thiết kế mạch in PCB </a:t>
            </a:r>
          </a:p>
        </p:txBody>
      </p:sp>
      <p:sp>
        <p:nvSpPr>
          <p:cNvPr id="4" name="Slide Number Placeholder 3"/>
          <p:cNvSpPr>
            <a:spLocks noGrp="1"/>
          </p:cNvSpPr>
          <p:nvPr>
            <p:ph type="sldNum" sz="quarter" idx="5"/>
          </p:nvPr>
        </p:nvSpPr>
        <p:spPr/>
        <p:txBody>
          <a:bodyPr/>
          <a:lstStyle/>
          <a:p>
            <a:fld id="{AB2FC7A4-3D1B-482D-8C9D-7642A2CE3076}" type="slidenum">
              <a:rPr lang="en-US" smtClean="0"/>
              <a:t>17</a:t>
            </a:fld>
            <a:endParaRPr lang="en-US"/>
          </a:p>
        </p:txBody>
      </p:sp>
    </p:spTree>
    <p:extLst>
      <p:ext uri="{BB962C8B-B14F-4D97-AF65-F5344CB8AC3E}">
        <p14:creationId xmlns:p14="http://schemas.microsoft.com/office/powerpoint/2010/main" val="4196452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Tiếp theo em thiết kế phần mềm nhúng cho MCU, bên trái là lưu đồ thuật toán cho việc khởi tạo tất cả các thiết bị. Bên phải là lưu đồ, thứ tự giao tiếp các bản tin của Tag và Anchor</a:t>
            </a:r>
          </a:p>
        </p:txBody>
      </p:sp>
      <p:sp>
        <p:nvSpPr>
          <p:cNvPr id="4" name="Slide Number Placeholder 3"/>
          <p:cNvSpPr>
            <a:spLocks noGrp="1"/>
          </p:cNvSpPr>
          <p:nvPr>
            <p:ph type="sldNum" sz="quarter" idx="5"/>
          </p:nvPr>
        </p:nvSpPr>
        <p:spPr/>
        <p:txBody>
          <a:bodyPr/>
          <a:lstStyle/>
          <a:p>
            <a:fld id="{AB2FC7A4-3D1B-482D-8C9D-7642A2CE3076}" type="slidenum">
              <a:rPr lang="en-US" smtClean="0"/>
              <a:t>18</a:t>
            </a:fld>
            <a:endParaRPr lang="en-US"/>
          </a:p>
        </p:txBody>
      </p:sp>
    </p:spTree>
    <p:extLst>
      <p:ext uri="{BB962C8B-B14F-4D97-AF65-F5344CB8AC3E}">
        <p14:creationId xmlns:p14="http://schemas.microsoft.com/office/powerpoint/2010/main" val="38755443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Đây là mạch PCB thực tế khi đã hàn hết các link kiện, test mạch và debug mạch ổn định.</a:t>
            </a:r>
          </a:p>
        </p:txBody>
      </p:sp>
      <p:sp>
        <p:nvSpPr>
          <p:cNvPr id="4" name="Slide Number Placeholder 3"/>
          <p:cNvSpPr>
            <a:spLocks noGrp="1"/>
          </p:cNvSpPr>
          <p:nvPr>
            <p:ph type="sldNum" sz="quarter" idx="5"/>
          </p:nvPr>
        </p:nvSpPr>
        <p:spPr/>
        <p:txBody>
          <a:bodyPr/>
          <a:lstStyle/>
          <a:p>
            <a:fld id="{AB2FC7A4-3D1B-482D-8C9D-7642A2CE3076}" type="slidenum">
              <a:rPr lang="en-US" smtClean="0"/>
              <a:t>19</a:t>
            </a:fld>
            <a:endParaRPr lang="en-US"/>
          </a:p>
        </p:txBody>
      </p:sp>
    </p:spTree>
    <p:extLst>
      <p:ext uri="{BB962C8B-B14F-4D97-AF65-F5344CB8AC3E}">
        <p14:creationId xmlns:p14="http://schemas.microsoft.com/office/powerpoint/2010/main" val="455596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Sau khi đã có phần cứng và thiết kế phần mềm, lập trình code thì em thử nghiệm tag và anchor giao tiếp các bản tin đáp ứng yêu cầu đề ra</a:t>
            </a:r>
          </a:p>
          <a:p>
            <a:endParaRPr lang="vi-VN"/>
          </a:p>
        </p:txBody>
      </p:sp>
      <p:sp>
        <p:nvSpPr>
          <p:cNvPr id="4" name="Slide Number Placeholder 3"/>
          <p:cNvSpPr>
            <a:spLocks noGrp="1"/>
          </p:cNvSpPr>
          <p:nvPr>
            <p:ph type="sldNum" sz="quarter" idx="5"/>
          </p:nvPr>
        </p:nvSpPr>
        <p:spPr/>
        <p:txBody>
          <a:bodyPr/>
          <a:lstStyle/>
          <a:p>
            <a:fld id="{AB2FC7A4-3D1B-482D-8C9D-7642A2CE3076}" type="slidenum">
              <a:rPr lang="en-US" smtClean="0"/>
              <a:t>20</a:t>
            </a:fld>
            <a:endParaRPr lang="en-US"/>
          </a:p>
        </p:txBody>
      </p:sp>
    </p:spTree>
    <p:extLst>
      <p:ext uri="{BB962C8B-B14F-4D97-AF65-F5344CB8AC3E}">
        <p14:creationId xmlns:p14="http://schemas.microsoft.com/office/powerpoint/2010/main" val="2254381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Sau khi áp dụng bộ lọc Kalman thấy rằng sai số trung bình giảm đi, các điểm ngọại lai bị loại bỏ, chệnh lệch các điểm nhỏ đi</a:t>
            </a:r>
          </a:p>
        </p:txBody>
      </p:sp>
      <p:sp>
        <p:nvSpPr>
          <p:cNvPr id="4" name="Slide Number Placeholder 3"/>
          <p:cNvSpPr>
            <a:spLocks noGrp="1"/>
          </p:cNvSpPr>
          <p:nvPr>
            <p:ph type="sldNum" sz="quarter" idx="5"/>
          </p:nvPr>
        </p:nvSpPr>
        <p:spPr/>
        <p:txBody>
          <a:bodyPr/>
          <a:lstStyle/>
          <a:p>
            <a:fld id="{AB2FC7A4-3D1B-482D-8C9D-7642A2CE3076}" type="slidenum">
              <a:rPr lang="en-US" smtClean="0"/>
              <a:t>21</a:t>
            </a:fld>
            <a:endParaRPr lang="en-US"/>
          </a:p>
        </p:txBody>
      </p:sp>
    </p:spTree>
    <p:extLst>
      <p:ext uri="{BB962C8B-B14F-4D97-AF65-F5344CB8AC3E}">
        <p14:creationId xmlns:p14="http://schemas.microsoft.com/office/powerpoint/2010/main" val="19782208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800">
                <a:effectLst/>
                <a:latin typeface="Times New Roman" panose="02020603050405020304" pitchFamily="18" charset="0"/>
                <a:ea typeface="Calibri" panose="020F0502020204030204" pitchFamily="34" charset="0"/>
              </a:rPr>
              <a:t>Nguyên nhân dẫn đến sự sai lệch này là do khi truyền với khoảng cách lớn, hiện tượng đa đường có thể xảy ra làm ảnh hưởng tới kết quả đo</a:t>
            </a:r>
            <a:endParaRPr lang="vi-VN"/>
          </a:p>
        </p:txBody>
      </p:sp>
      <p:sp>
        <p:nvSpPr>
          <p:cNvPr id="4" name="Slide Number Placeholder 3"/>
          <p:cNvSpPr>
            <a:spLocks noGrp="1"/>
          </p:cNvSpPr>
          <p:nvPr>
            <p:ph type="sldNum" sz="quarter" idx="5"/>
          </p:nvPr>
        </p:nvSpPr>
        <p:spPr/>
        <p:txBody>
          <a:bodyPr/>
          <a:lstStyle/>
          <a:p>
            <a:fld id="{AB2FC7A4-3D1B-482D-8C9D-7642A2CE3076}" type="slidenum">
              <a:rPr lang="en-US" smtClean="0"/>
              <a:t>22</a:t>
            </a:fld>
            <a:endParaRPr lang="en-US"/>
          </a:p>
        </p:txBody>
      </p:sp>
    </p:spTree>
    <p:extLst>
      <p:ext uri="{BB962C8B-B14F-4D97-AF65-F5344CB8AC3E}">
        <p14:creationId xmlns:p14="http://schemas.microsoft.com/office/powerpoint/2010/main" val="950413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800">
                <a:effectLst/>
                <a:latin typeface="Times New Roman" panose="02020603050405020304" pitchFamily="18" charset="0"/>
                <a:ea typeface="Calibri" panose="020F0502020204030204" pitchFamily="34" charset="0"/>
              </a:rPr>
              <a:t>Nguyên nhân dẫn đến sự sai lệch này là do khi truyền với khoảng cách lớn, hiện tượng đa đường có thể xảy ra làm ảnh hưởng tới kết quả đo</a:t>
            </a:r>
            <a:endParaRPr lang="vi-VN"/>
          </a:p>
        </p:txBody>
      </p:sp>
      <p:sp>
        <p:nvSpPr>
          <p:cNvPr id="4" name="Slide Number Placeholder 3"/>
          <p:cNvSpPr>
            <a:spLocks noGrp="1"/>
          </p:cNvSpPr>
          <p:nvPr>
            <p:ph type="sldNum" sz="quarter" idx="5"/>
          </p:nvPr>
        </p:nvSpPr>
        <p:spPr/>
        <p:txBody>
          <a:bodyPr/>
          <a:lstStyle/>
          <a:p>
            <a:fld id="{AB2FC7A4-3D1B-482D-8C9D-7642A2CE3076}" type="slidenum">
              <a:rPr lang="en-US" smtClean="0"/>
              <a:t>23</a:t>
            </a:fld>
            <a:endParaRPr lang="en-US"/>
          </a:p>
        </p:txBody>
      </p:sp>
    </p:spTree>
    <p:extLst>
      <p:ext uri="{BB962C8B-B14F-4D97-AF65-F5344CB8AC3E}">
        <p14:creationId xmlns:p14="http://schemas.microsoft.com/office/powerpoint/2010/main" val="42565118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AB2FC7A4-3D1B-482D-8C9D-7642A2CE3076}" type="slidenum">
              <a:rPr lang="en-US" smtClean="0"/>
              <a:t>24</a:t>
            </a:fld>
            <a:endParaRPr lang="en-US"/>
          </a:p>
        </p:txBody>
      </p:sp>
    </p:spTree>
    <p:extLst>
      <p:ext uri="{BB962C8B-B14F-4D97-AF65-F5344CB8AC3E}">
        <p14:creationId xmlns:p14="http://schemas.microsoft.com/office/powerpoint/2010/main" val="820177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Đây là 2 ví dụ về hệ thống sử dụng công nghệ uwb, hình bên trái là của hãng Qorvo ứng dụng trong thương mại, hình phải là của hang Sewio</a:t>
            </a:r>
            <a:endParaRPr lang="vi-VN"/>
          </a:p>
        </p:txBody>
      </p:sp>
      <p:sp>
        <p:nvSpPr>
          <p:cNvPr id="4" name="Slide Number Placeholder 3"/>
          <p:cNvSpPr>
            <a:spLocks noGrp="1"/>
          </p:cNvSpPr>
          <p:nvPr>
            <p:ph type="sldNum" sz="quarter" idx="5"/>
          </p:nvPr>
        </p:nvSpPr>
        <p:spPr/>
        <p:txBody>
          <a:bodyPr/>
          <a:lstStyle/>
          <a:p>
            <a:fld id="{AB2FC7A4-3D1B-482D-8C9D-7642A2CE3076}" type="slidenum">
              <a:rPr lang="en-US" smtClean="0"/>
              <a:t>5</a:t>
            </a:fld>
            <a:endParaRPr lang="en-US"/>
          </a:p>
        </p:txBody>
      </p:sp>
    </p:spTree>
    <p:extLst>
      <p:ext uri="{BB962C8B-B14F-4D97-AF65-F5344CB8AC3E}">
        <p14:creationId xmlns:p14="http://schemas.microsoft.com/office/powerpoint/2010/main" val="35144508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AB2FC7A4-3D1B-482D-8C9D-7642A2CE3076}" type="slidenum">
              <a:rPr lang="en-US" smtClean="0"/>
              <a:t>25</a:t>
            </a:fld>
            <a:endParaRPr lang="en-US"/>
          </a:p>
        </p:txBody>
      </p:sp>
    </p:spTree>
    <p:extLst>
      <p:ext uri="{BB962C8B-B14F-4D97-AF65-F5344CB8AC3E}">
        <p14:creationId xmlns:p14="http://schemas.microsoft.com/office/powerpoint/2010/main" val="7598074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AB2FC7A4-3D1B-482D-8C9D-7642A2CE3076}" type="slidenum">
              <a:rPr lang="en-US" smtClean="0"/>
              <a:t>26</a:t>
            </a:fld>
            <a:endParaRPr lang="en-US"/>
          </a:p>
        </p:txBody>
      </p:sp>
    </p:spTree>
    <p:extLst>
      <p:ext uri="{BB962C8B-B14F-4D97-AF65-F5344CB8AC3E}">
        <p14:creationId xmlns:p14="http://schemas.microsoft.com/office/powerpoint/2010/main" val="37452500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Sau khi áp dụng bộ lọc Kalman thấy rằng sai số trung bình giảm đi, các điểm ngọại lai bị loại bỏ, chệnh lệch các điểm nhỏ đi</a:t>
            </a:r>
          </a:p>
        </p:txBody>
      </p:sp>
      <p:sp>
        <p:nvSpPr>
          <p:cNvPr id="4" name="Slide Number Placeholder 3"/>
          <p:cNvSpPr>
            <a:spLocks noGrp="1"/>
          </p:cNvSpPr>
          <p:nvPr>
            <p:ph type="sldNum" sz="quarter" idx="5"/>
          </p:nvPr>
        </p:nvSpPr>
        <p:spPr/>
        <p:txBody>
          <a:bodyPr/>
          <a:lstStyle/>
          <a:p>
            <a:fld id="{AB2FC7A4-3D1B-482D-8C9D-7642A2CE3076}" type="slidenum">
              <a:rPr lang="en-US" smtClean="0"/>
              <a:t>27</a:t>
            </a:fld>
            <a:endParaRPr lang="en-US"/>
          </a:p>
        </p:txBody>
      </p:sp>
    </p:spTree>
    <p:extLst>
      <p:ext uri="{BB962C8B-B14F-4D97-AF65-F5344CB8AC3E}">
        <p14:creationId xmlns:p14="http://schemas.microsoft.com/office/powerpoint/2010/main" val="41538988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800">
                <a:effectLst/>
                <a:latin typeface="Times New Roman" panose="02020603050405020304" pitchFamily="18" charset="0"/>
                <a:ea typeface="Calibri" panose="020F0502020204030204" pitchFamily="34" charset="0"/>
              </a:rPr>
              <a:t>Nguyên nhân dẫn đến sự sai lệch này là do hiện tượng đa đường có thể xảy ra làm ảnh hưởng tới kết quả đo</a:t>
            </a:r>
            <a:endParaRPr lang="vi-VN"/>
          </a:p>
        </p:txBody>
      </p:sp>
      <p:sp>
        <p:nvSpPr>
          <p:cNvPr id="4" name="Slide Number Placeholder 3"/>
          <p:cNvSpPr>
            <a:spLocks noGrp="1"/>
          </p:cNvSpPr>
          <p:nvPr>
            <p:ph type="sldNum" sz="quarter" idx="5"/>
          </p:nvPr>
        </p:nvSpPr>
        <p:spPr/>
        <p:txBody>
          <a:bodyPr/>
          <a:lstStyle/>
          <a:p>
            <a:fld id="{AB2FC7A4-3D1B-482D-8C9D-7642A2CE3076}" type="slidenum">
              <a:rPr lang="en-US" smtClean="0"/>
              <a:t>28</a:t>
            </a:fld>
            <a:endParaRPr lang="en-US"/>
          </a:p>
        </p:txBody>
      </p:sp>
    </p:spTree>
    <p:extLst>
      <p:ext uri="{BB962C8B-B14F-4D97-AF65-F5344CB8AC3E}">
        <p14:creationId xmlns:p14="http://schemas.microsoft.com/office/powerpoint/2010/main" val="29561904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AB2FC7A4-3D1B-482D-8C9D-7642A2CE3076}" type="slidenum">
              <a:rPr lang="en-US" smtClean="0"/>
              <a:t>29</a:t>
            </a:fld>
            <a:endParaRPr lang="en-US"/>
          </a:p>
        </p:txBody>
      </p:sp>
    </p:spTree>
    <p:extLst>
      <p:ext uri="{BB962C8B-B14F-4D97-AF65-F5344CB8AC3E}">
        <p14:creationId xmlns:p14="http://schemas.microsoft.com/office/powerpoint/2010/main" val="276051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Phương pháp DTWR cho phép Tag và Anchor giao tiếp 3 bản tin trong 1 chu kì, đó là bản tin Poll, Answer, Final, bên cạnh đó trong thiết kế, em xây dựng thêm 1 bản tin nữa, đó là bản tin Report để anchor gửi hết dữ liệu về Tag.</a:t>
            </a:r>
            <a:endParaRPr lang="vi-VN"/>
          </a:p>
        </p:txBody>
      </p:sp>
      <p:sp>
        <p:nvSpPr>
          <p:cNvPr id="4" name="Slide Number Placeholder 3"/>
          <p:cNvSpPr>
            <a:spLocks noGrp="1"/>
          </p:cNvSpPr>
          <p:nvPr>
            <p:ph type="sldNum" sz="quarter" idx="5"/>
          </p:nvPr>
        </p:nvSpPr>
        <p:spPr/>
        <p:txBody>
          <a:bodyPr/>
          <a:lstStyle/>
          <a:p>
            <a:fld id="{AB2FC7A4-3D1B-482D-8C9D-7642A2CE3076}" type="slidenum">
              <a:rPr lang="en-US" smtClean="0"/>
              <a:t>6</a:t>
            </a:fld>
            <a:endParaRPr lang="en-US"/>
          </a:p>
        </p:txBody>
      </p:sp>
    </p:spTree>
    <p:extLst>
      <p:ext uri="{BB962C8B-B14F-4D97-AF65-F5344CB8AC3E}">
        <p14:creationId xmlns:p14="http://schemas.microsoft.com/office/powerpoint/2010/main" val="1281846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kern="100">
                <a:effectLst/>
                <a:latin typeface="Times New Roman" panose="02020603050405020304" pitchFamily="18" charset="0"/>
                <a:ea typeface="Calibri" panose="020F0502020204030204" pitchFamily="34" charset="0"/>
                <a:cs typeface="Arial" panose="020B0604020202020204" pitchFamily="34" charset="0"/>
              </a:rPr>
              <a:t>Sau khi đã đo được ít nhất 3 khoảng cách từ tag tới các anchor. Khi đó Gọi tọa độ của Tag cần xác định là (x, y), vị trí của 3 Anchor đã biết là (x</a:t>
            </a:r>
            <a:r>
              <a:rPr lang="vi-VN" sz="1800" kern="100" baseline="-25000">
                <a:effectLst/>
                <a:latin typeface="Times New Roman" panose="02020603050405020304" pitchFamily="18" charset="0"/>
                <a:ea typeface="Calibri" panose="020F0502020204030204" pitchFamily="34" charset="0"/>
                <a:cs typeface="Arial" panose="020B0604020202020204" pitchFamily="34" charset="0"/>
              </a:rPr>
              <a:t>1</a:t>
            </a:r>
            <a:r>
              <a:rPr lang="vi-VN" sz="1800" kern="100">
                <a:effectLst/>
                <a:latin typeface="Times New Roman" panose="02020603050405020304" pitchFamily="18" charset="0"/>
                <a:ea typeface="Calibri" panose="020F0502020204030204" pitchFamily="34" charset="0"/>
                <a:cs typeface="Arial" panose="020B0604020202020204" pitchFamily="34" charset="0"/>
              </a:rPr>
              <a:t>, y</a:t>
            </a:r>
            <a:r>
              <a:rPr lang="vi-VN" sz="1800" kern="100" baseline="-25000">
                <a:effectLst/>
                <a:latin typeface="Times New Roman" panose="02020603050405020304" pitchFamily="18" charset="0"/>
                <a:ea typeface="Calibri" panose="020F0502020204030204" pitchFamily="34" charset="0"/>
                <a:cs typeface="Arial" panose="020B0604020202020204" pitchFamily="34" charset="0"/>
              </a:rPr>
              <a:t>1</a:t>
            </a:r>
            <a:r>
              <a:rPr lang="vi-VN" sz="1800" kern="100">
                <a:effectLst/>
                <a:latin typeface="Times New Roman" panose="02020603050405020304" pitchFamily="18" charset="0"/>
                <a:ea typeface="Calibri" panose="020F0502020204030204" pitchFamily="34" charset="0"/>
                <a:cs typeface="Arial" panose="020B0604020202020204" pitchFamily="34" charset="0"/>
              </a:rPr>
              <a:t>), (x</a:t>
            </a:r>
            <a:r>
              <a:rPr lang="vi-VN" sz="1800" kern="100" baseline="-25000">
                <a:effectLst/>
                <a:latin typeface="Times New Roman" panose="02020603050405020304" pitchFamily="18" charset="0"/>
                <a:ea typeface="Calibri" panose="020F0502020204030204" pitchFamily="34" charset="0"/>
                <a:cs typeface="Arial" panose="020B0604020202020204" pitchFamily="34" charset="0"/>
              </a:rPr>
              <a:t>2</a:t>
            </a:r>
            <a:r>
              <a:rPr lang="vi-VN" sz="1800" kern="100">
                <a:effectLst/>
                <a:latin typeface="Times New Roman" panose="02020603050405020304" pitchFamily="18" charset="0"/>
                <a:ea typeface="Calibri" panose="020F0502020204030204" pitchFamily="34" charset="0"/>
                <a:cs typeface="Arial" panose="020B0604020202020204" pitchFamily="34" charset="0"/>
              </a:rPr>
              <a:t>, y</a:t>
            </a:r>
            <a:r>
              <a:rPr lang="vi-VN" sz="1800" kern="100" baseline="-25000">
                <a:effectLst/>
                <a:latin typeface="Times New Roman" panose="02020603050405020304" pitchFamily="18" charset="0"/>
                <a:ea typeface="Calibri" panose="020F0502020204030204" pitchFamily="34" charset="0"/>
                <a:cs typeface="Arial" panose="020B0604020202020204" pitchFamily="34" charset="0"/>
              </a:rPr>
              <a:t>2</a:t>
            </a:r>
            <a:r>
              <a:rPr lang="vi-VN" sz="1800" kern="100">
                <a:effectLst/>
                <a:latin typeface="Times New Roman" panose="02020603050405020304" pitchFamily="18" charset="0"/>
                <a:ea typeface="Calibri" panose="020F0502020204030204" pitchFamily="34" charset="0"/>
                <a:cs typeface="Arial" panose="020B0604020202020204" pitchFamily="34" charset="0"/>
              </a:rPr>
              <a:t>), (x</a:t>
            </a:r>
            <a:r>
              <a:rPr lang="vi-VN" sz="1800" kern="100" baseline="-25000">
                <a:effectLst/>
                <a:latin typeface="Times New Roman" panose="02020603050405020304" pitchFamily="18" charset="0"/>
                <a:ea typeface="Calibri" panose="020F0502020204030204" pitchFamily="34" charset="0"/>
                <a:cs typeface="Arial" panose="020B0604020202020204" pitchFamily="34" charset="0"/>
              </a:rPr>
              <a:t>3</a:t>
            </a:r>
            <a:r>
              <a:rPr lang="vi-VN" sz="1800" kern="100">
                <a:effectLst/>
                <a:latin typeface="Times New Roman" panose="02020603050405020304" pitchFamily="18" charset="0"/>
                <a:ea typeface="Calibri" panose="020F0502020204030204" pitchFamily="34" charset="0"/>
                <a:cs typeface="Arial" panose="020B0604020202020204" pitchFamily="34" charset="0"/>
              </a:rPr>
              <a:t>, y</a:t>
            </a:r>
            <a:r>
              <a:rPr lang="vi-VN" sz="1800" kern="100" baseline="-25000">
                <a:effectLst/>
                <a:latin typeface="Times New Roman" panose="02020603050405020304" pitchFamily="18" charset="0"/>
                <a:ea typeface="Calibri" panose="020F0502020204030204" pitchFamily="34" charset="0"/>
                <a:cs typeface="Arial" panose="020B0604020202020204" pitchFamily="34" charset="0"/>
              </a:rPr>
              <a:t>3</a:t>
            </a:r>
            <a:r>
              <a:rPr lang="vi-VN" sz="1800" kern="100">
                <a:effectLst/>
                <a:latin typeface="Times New Roman" panose="02020603050405020304" pitchFamily="18" charset="0"/>
                <a:ea typeface="Calibri" panose="020F0502020204030204" pitchFamily="34" charset="0"/>
                <a:cs typeface="Arial" panose="020B0604020202020204" pitchFamily="34" charset="0"/>
              </a:rPr>
              <a:t>) và khoảng cách từ Tag tới chúng là r</a:t>
            </a:r>
            <a:r>
              <a:rPr lang="vi-VN" sz="1800" kern="100" baseline="-25000">
                <a:effectLst/>
                <a:latin typeface="Times New Roman" panose="02020603050405020304" pitchFamily="18" charset="0"/>
                <a:ea typeface="Calibri" panose="020F0502020204030204" pitchFamily="34" charset="0"/>
                <a:cs typeface="Arial" panose="020B0604020202020204" pitchFamily="34" charset="0"/>
              </a:rPr>
              <a:t>1</a:t>
            </a:r>
            <a:r>
              <a:rPr lang="vi-VN" sz="1800" kern="100">
                <a:effectLst/>
                <a:latin typeface="Times New Roman" panose="02020603050405020304" pitchFamily="18" charset="0"/>
                <a:ea typeface="Calibri" panose="020F0502020204030204" pitchFamily="34" charset="0"/>
                <a:cs typeface="Arial" panose="020B0604020202020204" pitchFamily="34" charset="0"/>
              </a:rPr>
              <a:t>, r</a:t>
            </a:r>
            <a:r>
              <a:rPr lang="vi-VN" sz="1800" kern="100" baseline="-25000">
                <a:effectLst/>
                <a:latin typeface="Times New Roman" panose="02020603050405020304" pitchFamily="18" charset="0"/>
                <a:ea typeface="Calibri" panose="020F0502020204030204" pitchFamily="34" charset="0"/>
                <a:cs typeface="Arial" panose="020B0604020202020204" pitchFamily="34" charset="0"/>
              </a:rPr>
              <a:t>2</a:t>
            </a:r>
            <a:r>
              <a:rPr lang="vi-VN" sz="1800" kern="100">
                <a:effectLst/>
                <a:latin typeface="Times New Roman" panose="02020603050405020304" pitchFamily="18" charset="0"/>
                <a:ea typeface="Calibri" panose="020F0502020204030204" pitchFamily="34" charset="0"/>
                <a:cs typeface="Arial" panose="020B0604020202020204" pitchFamily="34" charset="0"/>
              </a:rPr>
              <a:t>, r</a:t>
            </a:r>
            <a:r>
              <a:rPr lang="vi-VN" sz="1800" kern="100" baseline="-25000">
                <a:effectLst/>
                <a:latin typeface="Times New Roman" panose="02020603050405020304" pitchFamily="18" charset="0"/>
                <a:ea typeface="Calibri" panose="020F0502020204030204" pitchFamily="34" charset="0"/>
                <a:cs typeface="Arial" panose="020B0604020202020204" pitchFamily="34" charset="0"/>
              </a:rPr>
              <a:t>3</a:t>
            </a:r>
            <a:r>
              <a:rPr lang="vi-VN" sz="1800" kern="100">
                <a:effectLst/>
                <a:latin typeface="Times New Roman" panose="02020603050405020304" pitchFamily="18" charset="0"/>
                <a:ea typeface="Calibri" panose="020F050202020403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800" kern="100">
                <a:effectLst/>
                <a:latin typeface="Times New Roman" panose="02020603050405020304" pitchFamily="18" charset="0"/>
                <a:ea typeface="Times New Roman" panose="02020603050405020304" pitchFamily="18" charset="0"/>
                <a:cs typeface="Arial" panose="020B0604020202020204" pitchFamily="34" charset="0"/>
              </a:rPr>
              <a:t>Khai triển hệ phương trình thu được toạn độ tag là giao điểm của các đường tròn:</a:t>
            </a:r>
            <a:endParaRPr lang="vi-VN" sz="1800" kern="100">
              <a:effectLst/>
              <a:latin typeface="Times New Roman" panose="02020603050405020304" pitchFamily="18" charset="0"/>
              <a:ea typeface="Calibri" panose="020F0502020204030204" pitchFamily="34" charset="0"/>
              <a:cs typeface="Arial" panose="020B0604020202020204" pitchFamily="34" charset="0"/>
            </a:endParaRPr>
          </a:p>
          <a:p>
            <a:endParaRPr lang="vi-VN"/>
          </a:p>
        </p:txBody>
      </p:sp>
      <p:sp>
        <p:nvSpPr>
          <p:cNvPr id="4" name="Slide Number Placeholder 3"/>
          <p:cNvSpPr>
            <a:spLocks noGrp="1"/>
          </p:cNvSpPr>
          <p:nvPr>
            <p:ph type="sldNum" sz="quarter" idx="5"/>
          </p:nvPr>
        </p:nvSpPr>
        <p:spPr/>
        <p:txBody>
          <a:bodyPr/>
          <a:lstStyle/>
          <a:p>
            <a:fld id="{AB2FC7A4-3D1B-482D-8C9D-7642A2CE3076}" type="slidenum">
              <a:rPr lang="en-US" smtClean="0"/>
              <a:t>7</a:t>
            </a:fld>
            <a:endParaRPr lang="en-US"/>
          </a:p>
        </p:txBody>
      </p:sp>
    </p:spTree>
    <p:extLst>
      <p:ext uri="{BB962C8B-B14F-4D97-AF65-F5344CB8AC3E}">
        <p14:creationId xmlns:p14="http://schemas.microsoft.com/office/powerpoint/2010/main" val="2352208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Đây là mô hình của bộ lọc Kalman, n ở đây là các thời điểm đo theo trục thời gian, Z là khoảng cách mà thiết bị đo được, x^ ở đây là các khoảng các mà mô hình dự đoán</a:t>
            </a:r>
          </a:p>
        </p:txBody>
      </p:sp>
      <p:sp>
        <p:nvSpPr>
          <p:cNvPr id="4" name="Slide Number Placeholder 3"/>
          <p:cNvSpPr>
            <a:spLocks noGrp="1"/>
          </p:cNvSpPr>
          <p:nvPr>
            <p:ph type="sldNum" sz="quarter" idx="5"/>
          </p:nvPr>
        </p:nvSpPr>
        <p:spPr/>
        <p:txBody>
          <a:bodyPr/>
          <a:lstStyle/>
          <a:p>
            <a:fld id="{AB2FC7A4-3D1B-482D-8C9D-7642A2CE3076}" type="slidenum">
              <a:rPr lang="en-US" smtClean="0"/>
              <a:t>8</a:t>
            </a:fld>
            <a:endParaRPr lang="en-US"/>
          </a:p>
        </p:txBody>
      </p:sp>
    </p:spTree>
    <p:extLst>
      <p:ext uri="{BB962C8B-B14F-4D97-AF65-F5344CB8AC3E}">
        <p14:creationId xmlns:p14="http://schemas.microsoft.com/office/powerpoint/2010/main" val="1489341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Đây là mô hình chi tiết của bộ lọc Kalman. Đầu tiên là quá trình khởi tạo, đưa các thông số ban đầu vào, bao gồm khoảng cách đầu tiên là x0 tại thời điểm 0, là input của trạng thái predict để dự đoán ra output khoảng cách tiếp theo x1 tại thời điểm 0 giá trị này sẽ là input của trạng thái update. Từ đây bắt đầu vào quá trình lọc,</a:t>
            </a:r>
          </a:p>
          <a:p>
            <a:r>
              <a:rPr lang="vi-VN"/>
              <a:t>Bước 1: đưa giá trị đo khoảng cách từ thiết bị vào trạng thái update</a:t>
            </a:r>
          </a:p>
          <a:p>
            <a:r>
              <a:rPr lang="vi-VN"/>
              <a:t>Bước 2: tính toán hệ số Kalman K, kết hợp với dự đoán khoảng cách từ thời điểm trước để dự đoán khoảng cách thời điểm hiện tại</a:t>
            </a:r>
          </a:p>
          <a:p>
            <a:r>
              <a:rPr lang="vi-VN"/>
              <a:t>Bước 3: sử dụng kết quả dự đoán để dự đoán ra khoảng cách thời điểm tiếp theo.</a:t>
            </a:r>
          </a:p>
        </p:txBody>
      </p:sp>
      <p:sp>
        <p:nvSpPr>
          <p:cNvPr id="4" name="Slide Number Placeholder 3"/>
          <p:cNvSpPr>
            <a:spLocks noGrp="1"/>
          </p:cNvSpPr>
          <p:nvPr>
            <p:ph type="sldNum" sz="quarter" idx="5"/>
          </p:nvPr>
        </p:nvSpPr>
        <p:spPr/>
        <p:txBody>
          <a:bodyPr/>
          <a:lstStyle/>
          <a:p>
            <a:fld id="{AB2FC7A4-3D1B-482D-8C9D-7642A2CE3076}" type="slidenum">
              <a:rPr lang="en-US" smtClean="0"/>
              <a:t>9</a:t>
            </a:fld>
            <a:endParaRPr lang="en-US"/>
          </a:p>
        </p:txBody>
      </p:sp>
    </p:spTree>
    <p:extLst>
      <p:ext uri="{BB962C8B-B14F-4D97-AF65-F5344CB8AC3E}">
        <p14:creationId xmlns:p14="http://schemas.microsoft.com/office/powerpoint/2010/main" val="1093152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Mô hình giải pháp gồm có 2 phần là phần đo và phần tính toán… đều được xử lí thông qua MCU</a:t>
            </a:r>
            <a:endParaRPr lang="vi-VN"/>
          </a:p>
        </p:txBody>
      </p:sp>
      <p:sp>
        <p:nvSpPr>
          <p:cNvPr id="4" name="Slide Number Placeholder 3"/>
          <p:cNvSpPr>
            <a:spLocks noGrp="1"/>
          </p:cNvSpPr>
          <p:nvPr>
            <p:ph type="sldNum" sz="quarter" idx="5"/>
          </p:nvPr>
        </p:nvSpPr>
        <p:spPr/>
        <p:txBody>
          <a:bodyPr/>
          <a:lstStyle/>
          <a:p>
            <a:fld id="{AB2FC7A4-3D1B-482D-8C9D-7642A2CE3076}" type="slidenum">
              <a:rPr lang="en-US" smtClean="0"/>
              <a:t>11</a:t>
            </a:fld>
            <a:endParaRPr lang="en-US"/>
          </a:p>
        </p:txBody>
      </p:sp>
    </p:spTree>
    <p:extLst>
      <p:ext uri="{BB962C8B-B14F-4D97-AF65-F5344CB8AC3E}">
        <p14:creationId xmlns:p14="http://schemas.microsoft.com/office/powerpoint/2010/main" val="671188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Hình trên đây là mô hình tổng quan kết nối các khối với nhau trên thiết bị</a:t>
            </a:r>
          </a:p>
        </p:txBody>
      </p:sp>
      <p:sp>
        <p:nvSpPr>
          <p:cNvPr id="4" name="Slide Number Placeholder 3"/>
          <p:cNvSpPr>
            <a:spLocks noGrp="1"/>
          </p:cNvSpPr>
          <p:nvPr>
            <p:ph type="sldNum" sz="quarter" idx="5"/>
          </p:nvPr>
        </p:nvSpPr>
        <p:spPr/>
        <p:txBody>
          <a:bodyPr/>
          <a:lstStyle/>
          <a:p>
            <a:fld id="{AB2FC7A4-3D1B-482D-8C9D-7642A2CE3076}" type="slidenum">
              <a:rPr lang="en-US" smtClean="0"/>
              <a:t>12</a:t>
            </a:fld>
            <a:endParaRPr lang="en-US"/>
          </a:p>
        </p:txBody>
      </p:sp>
    </p:spTree>
    <p:extLst>
      <p:ext uri="{BB962C8B-B14F-4D97-AF65-F5344CB8AC3E}">
        <p14:creationId xmlns:p14="http://schemas.microsoft.com/office/powerpoint/2010/main" val="1367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Sau khi có sơ đồ tổng quan trên, em đi vào thiết kế từng khối nguyên lí.</a:t>
            </a:r>
          </a:p>
          <a:p>
            <a:r>
              <a:rPr lang="vi-VN"/>
              <a:t>Khối đầu tiên là khối nguồn, Do 2 khối MCU và khối UWB sử dụng nguồn 3V3 nên em sử dụng Pin Linthium 3.7V hạ áp xuống 3.3V, và do sử dụng IC RT9013 dòng ra 500mA nên để đảm bảo cấp đủ dòng cho 2 khối này em sử dụng 2 IC độc lập với nhau</a:t>
            </a:r>
          </a:p>
        </p:txBody>
      </p:sp>
      <p:sp>
        <p:nvSpPr>
          <p:cNvPr id="4" name="Slide Number Placeholder 3"/>
          <p:cNvSpPr>
            <a:spLocks noGrp="1"/>
          </p:cNvSpPr>
          <p:nvPr>
            <p:ph type="sldNum" sz="quarter" idx="5"/>
          </p:nvPr>
        </p:nvSpPr>
        <p:spPr/>
        <p:txBody>
          <a:bodyPr/>
          <a:lstStyle/>
          <a:p>
            <a:fld id="{AB2FC7A4-3D1B-482D-8C9D-7642A2CE3076}" type="slidenum">
              <a:rPr lang="en-US" smtClean="0"/>
              <a:t>13</a:t>
            </a:fld>
            <a:endParaRPr lang="en-US"/>
          </a:p>
        </p:txBody>
      </p:sp>
    </p:spTree>
    <p:extLst>
      <p:ext uri="{BB962C8B-B14F-4D97-AF65-F5344CB8AC3E}">
        <p14:creationId xmlns:p14="http://schemas.microsoft.com/office/powerpoint/2010/main" val="3736755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t>6/24/2023</a:t>
            </a:fld>
            <a:endParaRPr lang="en-US"/>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407957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6/24/2023</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122620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6/24/2023</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014881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033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2981520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6/24/2023</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132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6/24/2023</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388766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6/24/2023</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95812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6/24/2023</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Table</a:t>
            </a:r>
          </a:p>
        </p:txBody>
      </p:sp>
    </p:spTree>
    <p:extLst>
      <p:ext uri="{BB962C8B-B14F-4D97-AF65-F5344CB8AC3E}">
        <p14:creationId xmlns:p14="http://schemas.microsoft.com/office/powerpoint/2010/main" val="32426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6/24/2023</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Title 5:……………………………………..</a:t>
            </a:r>
          </a:p>
        </p:txBody>
      </p:sp>
    </p:spTree>
    <p:extLst>
      <p:ext uri="{BB962C8B-B14F-4D97-AF65-F5344CB8AC3E}">
        <p14:creationId xmlns:p14="http://schemas.microsoft.com/office/powerpoint/2010/main" val="4113439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6/24/2023</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79133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6/24/2023</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96058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6/24/2023</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750032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4" r:id="rId6"/>
    <p:sldLayoutId id="2147483660" r:id="rId7"/>
    <p:sldLayoutId id="2147483659" r:id="rId8"/>
    <p:sldLayoutId id="2147483658" r:id="rId9"/>
    <p:sldLayoutId id="2147483661" r:id="rId10"/>
    <p:sldLayoutId id="2147483656" r:id="rId11"/>
    <p:sldLayoutId id="2147483657" r:id="rId12"/>
    <p:sldLayoutId id="214748364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9.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80.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14/relationships/chartEx" Target="../charts/chartEx2.xm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4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355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3. Phân tích và thiết kế</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10" name="Rectangle: Rounded Corners 9">
            <a:extLst>
              <a:ext uri="{FF2B5EF4-FFF2-40B4-BE49-F238E27FC236}">
                <a16:creationId xmlns:a16="http://schemas.microsoft.com/office/drawing/2014/main" id="{9A52666A-4EB4-8601-77C3-B5A775EE3504}"/>
              </a:ext>
            </a:extLst>
          </p:cNvPr>
          <p:cNvSpPr/>
          <p:nvPr/>
        </p:nvSpPr>
        <p:spPr>
          <a:xfrm>
            <a:off x="4272303" y="999243"/>
            <a:ext cx="3647394" cy="65554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i="1" err="1">
                <a:cs typeface="Arial" panose="020B0604020202020204" pitchFamily="34" charset="0"/>
              </a:rPr>
              <a:t>Mục</a:t>
            </a:r>
            <a:r>
              <a:rPr lang="en-US" sz="3200" i="1">
                <a:cs typeface="Arial" panose="020B0604020202020204" pitchFamily="34" charset="0"/>
              </a:rPr>
              <a:t> </a:t>
            </a:r>
            <a:r>
              <a:rPr lang="en-US" sz="3200" i="1" err="1">
                <a:cs typeface="Arial" panose="020B0604020202020204" pitchFamily="34" charset="0"/>
              </a:rPr>
              <a:t>tiêu</a:t>
            </a:r>
            <a:r>
              <a:rPr lang="en-US" sz="3200" i="1">
                <a:cs typeface="Arial" panose="020B0604020202020204" pitchFamily="34" charset="0"/>
              </a:rPr>
              <a:t> </a:t>
            </a:r>
            <a:r>
              <a:rPr lang="en-US" sz="3200" i="1" err="1">
                <a:cs typeface="Arial" panose="020B0604020202020204" pitchFamily="34" charset="0"/>
              </a:rPr>
              <a:t>thiết</a:t>
            </a:r>
            <a:r>
              <a:rPr lang="en-US" sz="3200" i="1">
                <a:cs typeface="Arial" panose="020B0604020202020204" pitchFamily="34" charset="0"/>
              </a:rPr>
              <a:t> </a:t>
            </a:r>
            <a:r>
              <a:rPr lang="en-US" sz="3200" i="1" err="1">
                <a:cs typeface="Arial" panose="020B0604020202020204" pitchFamily="34" charset="0"/>
              </a:rPr>
              <a:t>kế</a:t>
            </a:r>
            <a:endParaRPr lang="en-US" sz="3200" i="1">
              <a:cs typeface="Arial" panose="020B0604020202020204" pitchFamily="34" charset="0"/>
            </a:endParaRPr>
          </a:p>
        </p:txBody>
      </p:sp>
      <mc:AlternateContent xmlns:mc="http://schemas.openxmlformats.org/markup-compatibility/2006" xmlns:a14="http://schemas.microsoft.com/office/drawing/2010/main">
        <mc:Choice Requires="a14">
          <p:sp>
            <p:nvSpPr>
              <p:cNvPr id="11" name="Rectangle: Rounded Corners 10">
                <a:extLst>
                  <a:ext uri="{FF2B5EF4-FFF2-40B4-BE49-F238E27FC236}">
                    <a16:creationId xmlns:a16="http://schemas.microsoft.com/office/drawing/2014/main" id="{5A55DC03-E1C9-BAC1-341E-251716CAEFEA}"/>
                  </a:ext>
                </a:extLst>
              </p:cNvPr>
              <p:cNvSpPr/>
              <p:nvPr/>
            </p:nvSpPr>
            <p:spPr>
              <a:xfrm>
                <a:off x="1078343" y="2212863"/>
                <a:ext cx="4530605" cy="3987316"/>
              </a:xfrm>
              <a:prstGeom prst="roundRect">
                <a:avLst/>
              </a:prstGeom>
              <a:ln w="50800">
                <a:prstDash val="dash"/>
              </a:ln>
            </p:spPr>
            <p:style>
              <a:lnRef idx="1">
                <a:schemeClr val="accent2"/>
              </a:lnRef>
              <a:fillRef idx="2">
                <a:schemeClr val="accent2"/>
              </a:fillRef>
              <a:effectRef idx="1">
                <a:schemeClr val="accent2"/>
              </a:effectRef>
              <a:fontRef idx="minor">
                <a:schemeClr val="dk1"/>
              </a:fontRef>
            </p:style>
            <p:txBody>
              <a:bodyPr rtlCol="0" anchor="ctr"/>
              <a:lstStyle/>
              <a:p>
                <a:pPr algn="just"/>
                <a:r>
                  <a:rPr lang="en-US" sz="2000" b="1">
                    <a:cs typeface="Arial" panose="020B0604020202020204" pitchFamily="34" charset="0"/>
                  </a:rPr>
                  <a:t>THIẾT BỊ PHẦN CỨNG:</a:t>
                </a:r>
              </a:p>
              <a:p>
                <a:pPr algn="just"/>
                <a:r>
                  <a:rPr lang="en-US">
                    <a:latin typeface="Times New Roman" panose="02020603050405020304" pitchFamily="18" charset="0"/>
                    <a:ea typeface="Calibri" panose="020F0502020204030204" pitchFamily="34" charset="0"/>
                    <a:cs typeface="Arial" panose="020B0604020202020204" pitchFamily="34" charset="0"/>
                  </a:rPr>
                  <a:t>N</a:t>
                </a:r>
                <a:r>
                  <a:rPr lang="en-US" sz="1800">
                    <a:effectLst/>
                    <a:latin typeface="Times New Roman" panose="02020603050405020304" pitchFamily="18" charset="0"/>
                    <a:ea typeface="Calibri" panose="020F0502020204030204" pitchFamily="34" charset="0"/>
                    <a:cs typeface="Arial" panose="020B0604020202020204" pitchFamily="34" charset="0"/>
                  </a:rPr>
                  <a:t>ghiên cứu và phát triển được hệ thống định vị chính xác trong nhà đáp ứng phạm vi trong khu vực trong nhà khoảng 40-60 </a:t>
                </a:r>
                <a14:m>
                  <m:oMath xmlns:m="http://schemas.openxmlformats.org/officeDocument/2006/math">
                    <m:sSup>
                      <m:sSupPr>
                        <m:ctrlPr>
                          <a:rPr lang="vi-VN" sz="2000" i="1">
                            <a:effectLst/>
                            <a:latin typeface="Cambria Math" panose="02040503050406030204" pitchFamily="18" charset="0"/>
                          </a:rPr>
                        </m:ctrlPr>
                      </m:sSupPr>
                      <m:e>
                        <m:r>
                          <a:rPr lang="en-US" sz="1800" i="1">
                            <a:effectLst/>
                            <a:latin typeface="Cambria Math" panose="02040503050406030204" pitchFamily="18" charset="0"/>
                            <a:ea typeface="Calibri" panose="020F0502020204030204" pitchFamily="34" charset="0"/>
                            <a:cs typeface="Arial" panose="020B0604020202020204" pitchFamily="34" charset="0"/>
                          </a:rPr>
                          <m:t>𝑚</m:t>
                        </m:r>
                      </m:e>
                      <m:sup>
                        <m:r>
                          <a:rPr lang="en-US" sz="1800" i="1">
                            <a:effectLst/>
                            <a:latin typeface="Cambria Math" panose="02040503050406030204" pitchFamily="18" charset="0"/>
                            <a:ea typeface="Calibri" panose="020F0502020204030204" pitchFamily="34" charset="0"/>
                            <a:cs typeface="Arial" panose="020B0604020202020204" pitchFamily="34" charset="0"/>
                          </a:rPr>
                          <m:t>2</m:t>
                        </m:r>
                      </m:sup>
                    </m:sSup>
                  </m:oMath>
                </a14:m>
                <a:r>
                  <a:rPr lang="en-US" sz="1800">
                    <a:effectLst/>
                    <a:latin typeface="Times New Roman" panose="02020603050405020304" pitchFamily="18" charset="0"/>
                    <a:ea typeface="Times New Roman" panose="02020603050405020304" pitchFamily="18" charset="0"/>
                    <a:cs typeface="Arial" panose="020B0604020202020204" pitchFamily="34" charset="0"/>
                  </a:rPr>
                  <a:t> trong môi trường có vật cản với độ chính xác &lt; 30cm, theo dõi ít nhất 1 thiết bị cùng lúc </a:t>
                </a:r>
                <a:endParaRPr lang="en-US" sz="2000" b="1">
                  <a:cs typeface="Arial" panose="020B0604020202020204" pitchFamily="34" charset="0"/>
                </a:endParaRPr>
              </a:p>
            </p:txBody>
          </p:sp>
        </mc:Choice>
        <mc:Fallback xmlns="">
          <p:sp>
            <p:nvSpPr>
              <p:cNvPr id="11" name="Rectangle: Rounded Corners 10">
                <a:extLst>
                  <a:ext uri="{FF2B5EF4-FFF2-40B4-BE49-F238E27FC236}">
                    <a16:creationId xmlns:a16="http://schemas.microsoft.com/office/drawing/2014/main" id="{5A55DC03-E1C9-BAC1-341E-251716CAEFEA}"/>
                  </a:ext>
                </a:extLst>
              </p:cNvPr>
              <p:cNvSpPr>
                <a:spLocks noRot="1" noChangeAspect="1" noMove="1" noResize="1" noEditPoints="1" noAdjustHandles="1" noChangeArrowheads="1" noChangeShapeType="1" noTextEdit="1"/>
              </p:cNvSpPr>
              <p:nvPr/>
            </p:nvSpPr>
            <p:spPr>
              <a:xfrm>
                <a:off x="1078343" y="2212863"/>
                <a:ext cx="4530605" cy="3987316"/>
              </a:xfrm>
              <a:prstGeom prst="roundRect">
                <a:avLst/>
              </a:prstGeom>
              <a:blipFill>
                <a:blip r:embed="rId2"/>
                <a:stretch>
                  <a:fillRect/>
                </a:stretch>
              </a:blipFill>
              <a:ln w="50800">
                <a:prstDash val="dash"/>
              </a:ln>
            </p:spPr>
            <p:txBody>
              <a:bodyPr/>
              <a:lstStyle/>
              <a:p>
                <a:r>
                  <a:rPr lang="vi-VN">
                    <a:noFill/>
                  </a:rPr>
                  <a:t> </a:t>
                </a:r>
              </a:p>
            </p:txBody>
          </p:sp>
        </mc:Fallback>
      </mc:AlternateContent>
      <p:sp>
        <p:nvSpPr>
          <p:cNvPr id="12" name="Rectangle: Rounded Corners 11">
            <a:extLst>
              <a:ext uri="{FF2B5EF4-FFF2-40B4-BE49-F238E27FC236}">
                <a16:creationId xmlns:a16="http://schemas.microsoft.com/office/drawing/2014/main" id="{35EF52EC-0045-AA04-E427-9BB8BE2DA56C}"/>
              </a:ext>
            </a:extLst>
          </p:cNvPr>
          <p:cNvSpPr/>
          <p:nvPr/>
        </p:nvSpPr>
        <p:spPr>
          <a:xfrm>
            <a:off x="6657210" y="2212863"/>
            <a:ext cx="4645528" cy="3987316"/>
          </a:xfrm>
          <a:prstGeom prst="roundRect">
            <a:avLst/>
          </a:prstGeom>
          <a:ln w="50800">
            <a:prstDash val="dash"/>
          </a:ln>
        </p:spPr>
        <p:style>
          <a:lnRef idx="1">
            <a:schemeClr val="accent5"/>
          </a:lnRef>
          <a:fillRef idx="2">
            <a:schemeClr val="accent5"/>
          </a:fillRef>
          <a:effectRef idx="1">
            <a:schemeClr val="accent5"/>
          </a:effectRef>
          <a:fontRef idx="minor">
            <a:schemeClr val="dk1"/>
          </a:fontRef>
        </p:style>
        <p:txBody>
          <a:bodyPr rtlCol="0" anchor="ctr"/>
          <a:lstStyle/>
          <a:p>
            <a:pPr algn="just"/>
            <a:r>
              <a:rPr lang="en-US" sz="2000" b="1">
                <a:cs typeface="Arial" panose="020B0604020202020204" pitchFamily="34" charset="0"/>
              </a:rPr>
              <a:t>APP - PHẦN MỀM:</a:t>
            </a:r>
          </a:p>
          <a:p>
            <a:pPr marL="285750" indent="-285750" algn="just">
              <a:buFont typeface="Wingdings" panose="05000000000000000000" pitchFamily="2" charset="2"/>
              <a:buChar char="v"/>
            </a:pPr>
            <a:r>
              <a:rPr lang="en-US" sz="2000" err="1">
                <a:cs typeface="Arial" panose="020B0604020202020204" pitchFamily="34" charset="0"/>
              </a:rPr>
              <a:t>Quản</a:t>
            </a:r>
            <a:r>
              <a:rPr lang="en-US" sz="2000">
                <a:cs typeface="Arial" panose="020B0604020202020204" pitchFamily="34" charset="0"/>
              </a:rPr>
              <a:t> </a:t>
            </a:r>
            <a:r>
              <a:rPr lang="en-US" sz="2000" err="1">
                <a:cs typeface="Arial" panose="020B0604020202020204" pitchFamily="34" charset="0"/>
              </a:rPr>
              <a:t>lí</a:t>
            </a:r>
            <a:r>
              <a:rPr lang="en-US" sz="2000">
                <a:cs typeface="Arial" panose="020B0604020202020204" pitchFamily="34" charset="0"/>
              </a:rPr>
              <a:t> </a:t>
            </a:r>
            <a:r>
              <a:rPr lang="en-US" sz="2000" err="1">
                <a:cs typeface="Arial" panose="020B0604020202020204" pitchFamily="34" charset="0"/>
              </a:rPr>
              <a:t>thông</a:t>
            </a:r>
            <a:r>
              <a:rPr lang="en-US" sz="2000">
                <a:cs typeface="Arial" panose="020B0604020202020204" pitchFamily="34" charset="0"/>
              </a:rPr>
              <a:t> tin trạng thái của thiết bị.</a:t>
            </a:r>
          </a:p>
          <a:p>
            <a:pPr marL="285750" indent="-285750" algn="just">
              <a:buFont typeface="Wingdings" panose="05000000000000000000" pitchFamily="2" charset="2"/>
              <a:buChar char="v"/>
            </a:pPr>
            <a:r>
              <a:rPr lang="en-US" sz="2000">
                <a:cs typeface="Arial" panose="020B0604020202020204" pitchFamily="34" charset="0"/>
              </a:rPr>
              <a:t>Theo </a:t>
            </a:r>
            <a:r>
              <a:rPr lang="en-US" sz="2000" err="1">
                <a:cs typeface="Arial" panose="020B0604020202020204" pitchFamily="34" charset="0"/>
              </a:rPr>
              <a:t>dõi</a:t>
            </a:r>
            <a:r>
              <a:rPr lang="en-US" sz="2000">
                <a:cs typeface="Arial" panose="020B0604020202020204" pitchFamily="34" charset="0"/>
              </a:rPr>
              <a:t> </a:t>
            </a:r>
            <a:r>
              <a:rPr lang="en-US" sz="2000" err="1">
                <a:cs typeface="Arial" panose="020B0604020202020204" pitchFamily="34" charset="0"/>
              </a:rPr>
              <a:t>vị</a:t>
            </a:r>
            <a:r>
              <a:rPr lang="en-US" sz="2000">
                <a:cs typeface="Arial" panose="020B0604020202020204" pitchFamily="34" charset="0"/>
              </a:rPr>
              <a:t> </a:t>
            </a:r>
            <a:r>
              <a:rPr lang="en-US" sz="2000" err="1">
                <a:cs typeface="Arial" panose="020B0604020202020204" pitchFamily="34" charset="0"/>
              </a:rPr>
              <a:t>trí</a:t>
            </a:r>
            <a:r>
              <a:rPr lang="en-US" sz="2000">
                <a:cs typeface="Arial" panose="020B0604020202020204" pitchFamily="34" charset="0"/>
              </a:rPr>
              <a:t> của thiết bị trên hệ thống.</a:t>
            </a:r>
          </a:p>
          <a:p>
            <a:pPr marL="285750" indent="-285750" algn="just">
              <a:buFont typeface="Wingdings" panose="05000000000000000000" pitchFamily="2" charset="2"/>
              <a:buChar char="v"/>
            </a:pPr>
            <a:r>
              <a:rPr lang="en-US" sz="2000">
                <a:cs typeface="Arial" panose="020B0604020202020204" pitchFamily="34" charset="0"/>
              </a:rPr>
              <a:t>Tính toán quãng đường đi được và theo dõi đường đi.</a:t>
            </a:r>
          </a:p>
          <a:p>
            <a:pPr marL="285750" indent="-285750">
              <a:buFont typeface="Wingdings" panose="05000000000000000000" pitchFamily="2" charset="2"/>
              <a:buChar char="v"/>
            </a:pPr>
            <a:endParaRPr lang="en-US" sz="2000">
              <a:cs typeface="Arial" panose="020B0604020202020204" pitchFamily="34" charset="0"/>
            </a:endParaRPr>
          </a:p>
          <a:p>
            <a:pPr marL="285750" indent="-285750">
              <a:buFont typeface="Wingdings" panose="05000000000000000000" pitchFamily="2" charset="2"/>
              <a:buChar char="v"/>
            </a:pPr>
            <a:endParaRPr lang="en-US" sz="2000">
              <a:cs typeface="Arial" panose="020B0604020202020204" pitchFamily="34" charset="0"/>
            </a:endParaRPr>
          </a:p>
        </p:txBody>
      </p:sp>
      <p:sp>
        <p:nvSpPr>
          <p:cNvPr id="13" name="Arrow: Down 12">
            <a:extLst>
              <a:ext uri="{FF2B5EF4-FFF2-40B4-BE49-F238E27FC236}">
                <a16:creationId xmlns:a16="http://schemas.microsoft.com/office/drawing/2014/main" id="{F862765A-BC71-82C0-8E64-6441731F6DD0}"/>
              </a:ext>
            </a:extLst>
          </p:cNvPr>
          <p:cNvSpPr/>
          <p:nvPr/>
        </p:nvSpPr>
        <p:spPr>
          <a:xfrm rot="18828692">
            <a:off x="7214145" y="1608316"/>
            <a:ext cx="245093" cy="651450"/>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4" name="Arrow: Down 13">
            <a:extLst>
              <a:ext uri="{FF2B5EF4-FFF2-40B4-BE49-F238E27FC236}">
                <a16:creationId xmlns:a16="http://schemas.microsoft.com/office/drawing/2014/main" id="{64E82D90-7B11-47C0-F7B7-E265A7666B9D}"/>
              </a:ext>
            </a:extLst>
          </p:cNvPr>
          <p:cNvSpPr/>
          <p:nvPr/>
        </p:nvSpPr>
        <p:spPr>
          <a:xfrm rot="2809593">
            <a:off x="4553710" y="1607787"/>
            <a:ext cx="263836" cy="645975"/>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546114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3. Phân tích và thiết kế</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3" name="TextBox 2">
            <a:extLst>
              <a:ext uri="{FF2B5EF4-FFF2-40B4-BE49-F238E27FC236}">
                <a16:creationId xmlns:a16="http://schemas.microsoft.com/office/drawing/2014/main" id="{EF672DCF-850A-E645-BBF6-F5140CE0E494}"/>
              </a:ext>
            </a:extLst>
          </p:cNvPr>
          <p:cNvSpPr txBox="1"/>
          <p:nvPr/>
        </p:nvSpPr>
        <p:spPr>
          <a:xfrm>
            <a:off x="691513" y="1069476"/>
            <a:ext cx="7297445" cy="523220"/>
          </a:xfrm>
          <a:prstGeom prst="rect">
            <a:avLst/>
          </a:prstGeom>
          <a:noFill/>
        </p:spPr>
        <p:txBody>
          <a:bodyPr wrap="square" rtlCol="0">
            <a:spAutoFit/>
          </a:bodyPr>
          <a:lstStyle/>
          <a:p>
            <a:pPr marL="457200" indent="-457200">
              <a:buFont typeface="Wingdings" panose="05000000000000000000" pitchFamily="2" charset="2"/>
              <a:buChar char="§"/>
            </a:pPr>
            <a:r>
              <a:rPr lang="en-US" sz="2800"/>
              <a:t>Mô hình giải pháp tổng thể</a:t>
            </a:r>
          </a:p>
        </p:txBody>
      </p:sp>
      <p:sp>
        <p:nvSpPr>
          <p:cNvPr id="5" name="Hình chữ nhật 1">
            <a:extLst>
              <a:ext uri="{FF2B5EF4-FFF2-40B4-BE49-F238E27FC236}">
                <a16:creationId xmlns:a16="http://schemas.microsoft.com/office/drawing/2014/main" id="{08A86869-4092-CA62-CC89-471343F266F8}"/>
              </a:ext>
            </a:extLst>
          </p:cNvPr>
          <p:cNvSpPr/>
          <p:nvPr/>
        </p:nvSpPr>
        <p:spPr>
          <a:xfrm>
            <a:off x="2483564" y="3948147"/>
            <a:ext cx="3377119" cy="19941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ĐO THỜI GIAN ĐẾN CỦA CÁC BẢN TIN (TIMESTAMP) GIAO TIẾP TỪ  CÁC MODULE DW1000</a:t>
            </a:r>
          </a:p>
        </p:txBody>
      </p:sp>
      <p:sp>
        <p:nvSpPr>
          <p:cNvPr id="6" name="Hình chữ nhật 13">
            <a:extLst>
              <a:ext uri="{FF2B5EF4-FFF2-40B4-BE49-F238E27FC236}">
                <a16:creationId xmlns:a16="http://schemas.microsoft.com/office/drawing/2014/main" id="{849CD026-B9E5-A39A-66CA-2A34AF5D2C20}"/>
              </a:ext>
            </a:extLst>
          </p:cNvPr>
          <p:cNvSpPr/>
          <p:nvPr/>
        </p:nvSpPr>
        <p:spPr>
          <a:xfrm>
            <a:off x="7105824" y="3948146"/>
            <a:ext cx="3377119" cy="1994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TÍNH TOÁN, XÁC ĐỊNH VỊ TRÍ TỌA ĐỘ CỦA TAG</a:t>
            </a:r>
          </a:p>
        </p:txBody>
      </p:sp>
      <p:sp>
        <p:nvSpPr>
          <p:cNvPr id="7" name="Hình Bầu dục 2">
            <a:extLst>
              <a:ext uri="{FF2B5EF4-FFF2-40B4-BE49-F238E27FC236}">
                <a16:creationId xmlns:a16="http://schemas.microsoft.com/office/drawing/2014/main" id="{05908837-79A3-507D-0A46-0CDD59EE265E}"/>
              </a:ext>
            </a:extLst>
          </p:cNvPr>
          <p:cNvSpPr/>
          <p:nvPr/>
        </p:nvSpPr>
        <p:spPr>
          <a:xfrm>
            <a:off x="5381730" y="1837184"/>
            <a:ext cx="1902488" cy="1472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MCU</a:t>
            </a:r>
          </a:p>
        </p:txBody>
      </p:sp>
      <p:sp>
        <p:nvSpPr>
          <p:cNvPr id="8" name="Mũi tên: Trái-Lên 4">
            <a:extLst>
              <a:ext uri="{FF2B5EF4-FFF2-40B4-BE49-F238E27FC236}">
                <a16:creationId xmlns:a16="http://schemas.microsoft.com/office/drawing/2014/main" id="{7BD7F679-9145-B333-4BCB-E8EF717D4F6B}"/>
              </a:ext>
            </a:extLst>
          </p:cNvPr>
          <p:cNvSpPr/>
          <p:nvPr/>
        </p:nvSpPr>
        <p:spPr>
          <a:xfrm rot="10800000">
            <a:off x="3709517" y="2331203"/>
            <a:ext cx="1600200" cy="1472179"/>
          </a:xfrm>
          <a:prstGeom prst="leftUpArrow">
            <a:avLst>
              <a:gd name="adj1" fmla="val 18175"/>
              <a:gd name="adj2" fmla="val 15444"/>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ũi tên: Trái-Lên 14">
            <a:extLst>
              <a:ext uri="{FF2B5EF4-FFF2-40B4-BE49-F238E27FC236}">
                <a16:creationId xmlns:a16="http://schemas.microsoft.com/office/drawing/2014/main" id="{54C25C44-F033-3050-64D4-3BB36D8D1DE7}"/>
              </a:ext>
            </a:extLst>
          </p:cNvPr>
          <p:cNvSpPr/>
          <p:nvPr/>
        </p:nvSpPr>
        <p:spPr>
          <a:xfrm rot="16200000">
            <a:off x="7292221" y="2331203"/>
            <a:ext cx="1600200" cy="1472179"/>
          </a:xfrm>
          <a:prstGeom prst="leftUpArrow">
            <a:avLst>
              <a:gd name="adj1" fmla="val 18175"/>
              <a:gd name="adj2" fmla="val 15444"/>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0725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iagram, plan, line&#10;&#10;Description automatically generated">
            <a:extLst>
              <a:ext uri="{FF2B5EF4-FFF2-40B4-BE49-F238E27FC236}">
                <a16:creationId xmlns:a16="http://schemas.microsoft.com/office/drawing/2014/main" id="{F4E9CC3D-F969-F83D-23B1-F656E0C887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4629" y="1592696"/>
            <a:ext cx="8162742" cy="4607283"/>
          </a:xfrm>
          <a:prstGeom prst="rect">
            <a:avLst/>
          </a:prstGeom>
        </p:spPr>
      </p:pic>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3. Phân tích và thiết kế</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3" name="TextBox 2">
            <a:extLst>
              <a:ext uri="{FF2B5EF4-FFF2-40B4-BE49-F238E27FC236}">
                <a16:creationId xmlns:a16="http://schemas.microsoft.com/office/drawing/2014/main" id="{EF672DCF-850A-E645-BBF6-F5140CE0E494}"/>
              </a:ext>
            </a:extLst>
          </p:cNvPr>
          <p:cNvSpPr txBox="1"/>
          <p:nvPr/>
        </p:nvSpPr>
        <p:spPr>
          <a:xfrm>
            <a:off x="691513" y="1069476"/>
            <a:ext cx="7297445" cy="523220"/>
          </a:xfrm>
          <a:prstGeom prst="rect">
            <a:avLst/>
          </a:prstGeom>
          <a:noFill/>
        </p:spPr>
        <p:txBody>
          <a:bodyPr wrap="square" rtlCol="0">
            <a:spAutoFit/>
          </a:bodyPr>
          <a:lstStyle/>
          <a:p>
            <a:pPr marL="457200" indent="-457200">
              <a:buFont typeface="Wingdings" panose="05000000000000000000" pitchFamily="2" charset="2"/>
              <a:buChar char="§"/>
            </a:pPr>
            <a:r>
              <a:rPr lang="en-US" sz="2800"/>
              <a:t>Các kết nối phần cứng </a:t>
            </a:r>
          </a:p>
        </p:txBody>
      </p:sp>
    </p:spTree>
    <p:extLst>
      <p:ext uri="{BB962C8B-B14F-4D97-AF65-F5344CB8AC3E}">
        <p14:creationId xmlns:p14="http://schemas.microsoft.com/office/powerpoint/2010/main" val="3104225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3. Phân tích và thiết kế</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13</a:t>
            </a:fld>
            <a:endParaRPr lang="en-US" dirty="0"/>
          </a:p>
        </p:txBody>
      </p:sp>
      <p:sp>
        <p:nvSpPr>
          <p:cNvPr id="3" name="TextBox 2">
            <a:extLst>
              <a:ext uri="{FF2B5EF4-FFF2-40B4-BE49-F238E27FC236}">
                <a16:creationId xmlns:a16="http://schemas.microsoft.com/office/drawing/2014/main" id="{EF672DCF-850A-E645-BBF6-F5140CE0E494}"/>
              </a:ext>
            </a:extLst>
          </p:cNvPr>
          <p:cNvSpPr txBox="1"/>
          <p:nvPr/>
        </p:nvSpPr>
        <p:spPr>
          <a:xfrm>
            <a:off x="874158" y="1049987"/>
            <a:ext cx="7297445" cy="523220"/>
          </a:xfrm>
          <a:prstGeom prst="rect">
            <a:avLst/>
          </a:prstGeom>
          <a:noFill/>
        </p:spPr>
        <p:txBody>
          <a:bodyPr wrap="square" rtlCol="0">
            <a:spAutoFit/>
          </a:bodyPr>
          <a:lstStyle/>
          <a:p>
            <a:pPr marL="457200" indent="-457200">
              <a:buFont typeface="Wingdings" panose="05000000000000000000" pitchFamily="2" charset="2"/>
              <a:buChar char="§"/>
            </a:pPr>
            <a:r>
              <a:rPr lang="en-US" sz="2800" i="1"/>
              <a:t>Thiết kế khối nguồn</a:t>
            </a:r>
          </a:p>
        </p:txBody>
      </p:sp>
      <p:pic>
        <p:nvPicPr>
          <p:cNvPr id="6" name="Picture 5">
            <a:extLst>
              <a:ext uri="{FF2B5EF4-FFF2-40B4-BE49-F238E27FC236}">
                <a16:creationId xmlns:a16="http://schemas.microsoft.com/office/drawing/2014/main" id="{257A3651-FA67-C4DB-B6AA-CFCF9CE5575E}"/>
              </a:ext>
            </a:extLst>
          </p:cNvPr>
          <p:cNvPicPr>
            <a:picLocks noChangeAspect="1"/>
          </p:cNvPicPr>
          <p:nvPr/>
        </p:nvPicPr>
        <p:blipFill>
          <a:blip r:embed="rId3"/>
          <a:stretch>
            <a:fillRect/>
          </a:stretch>
        </p:blipFill>
        <p:spPr>
          <a:xfrm>
            <a:off x="1206835" y="1875602"/>
            <a:ext cx="4322588" cy="1794847"/>
          </a:xfrm>
          <a:prstGeom prst="rect">
            <a:avLst/>
          </a:prstGeom>
        </p:spPr>
      </p:pic>
      <p:sp>
        <p:nvSpPr>
          <p:cNvPr id="9" name="Arrow: Curved Right 8">
            <a:extLst>
              <a:ext uri="{FF2B5EF4-FFF2-40B4-BE49-F238E27FC236}">
                <a16:creationId xmlns:a16="http://schemas.microsoft.com/office/drawing/2014/main" id="{F6650BE8-61B0-D338-C530-51F07CCB864A}"/>
              </a:ext>
            </a:extLst>
          </p:cNvPr>
          <p:cNvSpPr/>
          <p:nvPr/>
        </p:nvSpPr>
        <p:spPr>
          <a:xfrm>
            <a:off x="617813" y="2991148"/>
            <a:ext cx="533401" cy="12368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632FB94A-E4A9-CC28-5972-ABA8D887DC4B}"/>
              </a:ext>
            </a:extLst>
          </p:cNvPr>
          <p:cNvSpPr/>
          <p:nvPr/>
        </p:nvSpPr>
        <p:spPr>
          <a:xfrm>
            <a:off x="1296640" y="3990013"/>
            <a:ext cx="3564482" cy="457200"/>
          </a:xfrm>
          <a:prstGeom prst="chevr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9CF1D06D-ABA6-3599-E5F2-28006BFEA8CE}"/>
              </a:ext>
            </a:extLst>
          </p:cNvPr>
          <p:cNvSpPr txBox="1"/>
          <p:nvPr/>
        </p:nvSpPr>
        <p:spPr>
          <a:xfrm>
            <a:off x="1522913" y="4039781"/>
            <a:ext cx="3338209" cy="369332"/>
          </a:xfrm>
          <a:prstGeom prst="rect">
            <a:avLst/>
          </a:prstGeom>
          <a:noFill/>
        </p:spPr>
        <p:txBody>
          <a:bodyPr wrap="square" rtlCol="0">
            <a:spAutoFit/>
          </a:bodyPr>
          <a:lstStyle/>
          <a:p>
            <a:r>
              <a:rPr lang="en-US"/>
              <a:t>Mạch hạ áp 3.3V cấp cho STM32</a:t>
            </a:r>
          </a:p>
        </p:txBody>
      </p:sp>
      <p:sp>
        <p:nvSpPr>
          <p:cNvPr id="13" name="Arrow: Chevron 12">
            <a:extLst>
              <a:ext uri="{FF2B5EF4-FFF2-40B4-BE49-F238E27FC236}">
                <a16:creationId xmlns:a16="http://schemas.microsoft.com/office/drawing/2014/main" id="{2DA3818A-73C4-97FB-DF65-AEAEC384C7B3}"/>
              </a:ext>
            </a:extLst>
          </p:cNvPr>
          <p:cNvSpPr/>
          <p:nvPr/>
        </p:nvSpPr>
        <p:spPr>
          <a:xfrm>
            <a:off x="7402218" y="3992039"/>
            <a:ext cx="4490764" cy="457200"/>
          </a:xfrm>
          <a:prstGeom prst="chevr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A84CB733-15EA-D649-3E5C-9D28B328C450}"/>
              </a:ext>
            </a:extLst>
          </p:cNvPr>
          <p:cNvSpPr txBox="1"/>
          <p:nvPr/>
        </p:nvSpPr>
        <p:spPr>
          <a:xfrm>
            <a:off x="7628491" y="4041807"/>
            <a:ext cx="4563509" cy="369332"/>
          </a:xfrm>
          <a:prstGeom prst="rect">
            <a:avLst/>
          </a:prstGeom>
          <a:noFill/>
        </p:spPr>
        <p:txBody>
          <a:bodyPr wrap="square" rtlCol="0">
            <a:spAutoFit/>
          </a:bodyPr>
          <a:lstStyle/>
          <a:p>
            <a:r>
              <a:rPr lang="en-US"/>
              <a:t>Mạch hạ áp xuống 3.3V cấp cho DW1000</a:t>
            </a:r>
          </a:p>
        </p:txBody>
      </p:sp>
      <p:sp>
        <p:nvSpPr>
          <p:cNvPr id="15" name="Arrow: Curved Right 14">
            <a:extLst>
              <a:ext uri="{FF2B5EF4-FFF2-40B4-BE49-F238E27FC236}">
                <a16:creationId xmlns:a16="http://schemas.microsoft.com/office/drawing/2014/main" id="{2D9ADC48-EBC1-D595-8FB8-14389226F6D7}"/>
              </a:ext>
            </a:extLst>
          </p:cNvPr>
          <p:cNvSpPr/>
          <p:nvPr/>
        </p:nvSpPr>
        <p:spPr>
          <a:xfrm>
            <a:off x="6797480" y="3034999"/>
            <a:ext cx="533401" cy="12368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6" name="Picture 15" descr="Logo, icon&#10;&#10;Description automatically generated">
            <a:extLst>
              <a:ext uri="{FF2B5EF4-FFF2-40B4-BE49-F238E27FC236}">
                <a16:creationId xmlns:a16="http://schemas.microsoft.com/office/drawing/2014/main" id="{10042DBC-62B1-A2BA-BA2B-5D221C3BE57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8944" y="4948559"/>
            <a:ext cx="788407" cy="788407"/>
          </a:xfrm>
          <a:prstGeom prst="rect">
            <a:avLst/>
          </a:prstGeom>
        </p:spPr>
      </p:pic>
      <p:sp>
        <p:nvSpPr>
          <p:cNvPr id="17" name="Arrow: Chevron 16">
            <a:extLst>
              <a:ext uri="{FF2B5EF4-FFF2-40B4-BE49-F238E27FC236}">
                <a16:creationId xmlns:a16="http://schemas.microsoft.com/office/drawing/2014/main" id="{529A8311-FA54-6F17-3364-1D7C3F0D73A0}"/>
              </a:ext>
            </a:extLst>
          </p:cNvPr>
          <p:cNvSpPr/>
          <p:nvPr/>
        </p:nvSpPr>
        <p:spPr>
          <a:xfrm>
            <a:off x="3968258" y="5130009"/>
            <a:ext cx="3338209" cy="457200"/>
          </a:xfrm>
          <a:prstGeom prst="chevr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a:extLst>
              <a:ext uri="{FF2B5EF4-FFF2-40B4-BE49-F238E27FC236}">
                <a16:creationId xmlns:a16="http://schemas.microsoft.com/office/drawing/2014/main" id="{D8C7B7BF-1E8B-ED23-6A4A-4AD2B452BCAD}"/>
              </a:ext>
            </a:extLst>
          </p:cNvPr>
          <p:cNvSpPr txBox="1"/>
          <p:nvPr/>
        </p:nvSpPr>
        <p:spPr>
          <a:xfrm>
            <a:off x="4194532" y="5179777"/>
            <a:ext cx="3564482" cy="369332"/>
          </a:xfrm>
          <a:prstGeom prst="rect">
            <a:avLst/>
          </a:prstGeom>
          <a:noFill/>
        </p:spPr>
        <p:txBody>
          <a:bodyPr wrap="square" rtlCol="0">
            <a:spAutoFit/>
          </a:bodyPr>
          <a:lstStyle/>
          <a:p>
            <a:r>
              <a:rPr lang="en-US"/>
              <a:t>Cấp điện áp cho 2 mạch Buck</a:t>
            </a:r>
          </a:p>
        </p:txBody>
      </p:sp>
      <p:sp>
        <p:nvSpPr>
          <p:cNvPr id="19" name="Arrow: Right 18">
            <a:extLst>
              <a:ext uri="{FF2B5EF4-FFF2-40B4-BE49-F238E27FC236}">
                <a16:creationId xmlns:a16="http://schemas.microsoft.com/office/drawing/2014/main" id="{B5D6125C-493E-811C-F19B-2E5011F4DA3B}"/>
              </a:ext>
            </a:extLst>
          </p:cNvPr>
          <p:cNvSpPr/>
          <p:nvPr/>
        </p:nvSpPr>
        <p:spPr>
          <a:xfrm>
            <a:off x="2579033" y="5327537"/>
            <a:ext cx="1389225" cy="1023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TextBox 19">
            <a:extLst>
              <a:ext uri="{FF2B5EF4-FFF2-40B4-BE49-F238E27FC236}">
                <a16:creationId xmlns:a16="http://schemas.microsoft.com/office/drawing/2014/main" id="{D8307C82-1D4A-077A-5512-451A81D650E5}"/>
              </a:ext>
            </a:extLst>
          </p:cNvPr>
          <p:cNvSpPr txBox="1"/>
          <p:nvPr/>
        </p:nvSpPr>
        <p:spPr>
          <a:xfrm>
            <a:off x="1676364" y="5736966"/>
            <a:ext cx="1389225" cy="369332"/>
          </a:xfrm>
          <a:prstGeom prst="rect">
            <a:avLst/>
          </a:prstGeom>
          <a:noFill/>
        </p:spPr>
        <p:txBody>
          <a:bodyPr wrap="square" rtlCol="0">
            <a:spAutoFit/>
          </a:bodyPr>
          <a:lstStyle/>
          <a:p>
            <a:r>
              <a:rPr lang="en-US"/>
              <a:t>Pin Lithium</a:t>
            </a:r>
            <a:endParaRPr lang="vi-VN"/>
          </a:p>
        </p:txBody>
      </p:sp>
      <p:pic>
        <p:nvPicPr>
          <p:cNvPr id="22" name="Picture 21">
            <a:extLst>
              <a:ext uri="{FF2B5EF4-FFF2-40B4-BE49-F238E27FC236}">
                <a16:creationId xmlns:a16="http://schemas.microsoft.com/office/drawing/2014/main" id="{EC62266F-7812-1DCE-8965-218DDD30B7AF}"/>
              </a:ext>
            </a:extLst>
          </p:cNvPr>
          <p:cNvPicPr>
            <a:picLocks noChangeAspect="1"/>
          </p:cNvPicPr>
          <p:nvPr/>
        </p:nvPicPr>
        <p:blipFill>
          <a:blip r:embed="rId5"/>
          <a:stretch>
            <a:fillRect/>
          </a:stretch>
        </p:blipFill>
        <p:spPr>
          <a:xfrm>
            <a:off x="7458977" y="1860903"/>
            <a:ext cx="4434005" cy="1812740"/>
          </a:xfrm>
          <a:prstGeom prst="rect">
            <a:avLst/>
          </a:prstGeom>
        </p:spPr>
      </p:pic>
    </p:spTree>
    <p:extLst>
      <p:ext uri="{BB962C8B-B14F-4D97-AF65-F5344CB8AC3E}">
        <p14:creationId xmlns:p14="http://schemas.microsoft.com/office/powerpoint/2010/main" val="1598181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3. Phân tích và thiết kế</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14</a:t>
            </a:fld>
            <a:endParaRPr lang="en-US" dirty="0"/>
          </a:p>
        </p:txBody>
      </p:sp>
      <p:sp>
        <p:nvSpPr>
          <p:cNvPr id="3" name="TextBox 2">
            <a:extLst>
              <a:ext uri="{FF2B5EF4-FFF2-40B4-BE49-F238E27FC236}">
                <a16:creationId xmlns:a16="http://schemas.microsoft.com/office/drawing/2014/main" id="{EF672DCF-850A-E645-BBF6-F5140CE0E494}"/>
              </a:ext>
            </a:extLst>
          </p:cNvPr>
          <p:cNvSpPr txBox="1"/>
          <p:nvPr/>
        </p:nvSpPr>
        <p:spPr>
          <a:xfrm>
            <a:off x="874158" y="1049987"/>
            <a:ext cx="7297445" cy="523220"/>
          </a:xfrm>
          <a:prstGeom prst="rect">
            <a:avLst/>
          </a:prstGeom>
          <a:noFill/>
        </p:spPr>
        <p:txBody>
          <a:bodyPr wrap="square" rtlCol="0">
            <a:spAutoFit/>
          </a:bodyPr>
          <a:lstStyle/>
          <a:p>
            <a:pPr marL="457200" indent="-457200">
              <a:buFont typeface="Wingdings" panose="05000000000000000000" pitchFamily="2" charset="2"/>
              <a:buChar char="§"/>
            </a:pPr>
            <a:r>
              <a:rPr lang="en-US" sz="2800" i="1"/>
              <a:t>Thiết kế khối sạc Pin và Debug</a:t>
            </a:r>
          </a:p>
        </p:txBody>
      </p:sp>
      <p:pic>
        <p:nvPicPr>
          <p:cNvPr id="21" name="Picture 20" descr="Chart, schematic&#10;&#10;Description automatically generated">
            <a:extLst>
              <a:ext uri="{FF2B5EF4-FFF2-40B4-BE49-F238E27FC236}">
                <a16:creationId xmlns:a16="http://schemas.microsoft.com/office/drawing/2014/main" id="{7EC114E7-3861-85A1-9301-9EF296C21D15}"/>
              </a:ext>
            </a:extLst>
          </p:cNvPr>
          <p:cNvPicPr>
            <a:picLocks noChangeAspect="1"/>
          </p:cNvPicPr>
          <p:nvPr/>
        </p:nvPicPr>
        <p:blipFill>
          <a:blip r:embed="rId3"/>
          <a:stretch>
            <a:fillRect/>
          </a:stretch>
        </p:blipFill>
        <p:spPr>
          <a:xfrm>
            <a:off x="1209713" y="1533297"/>
            <a:ext cx="6737786" cy="2530319"/>
          </a:xfrm>
          <a:prstGeom prst="rect">
            <a:avLst/>
          </a:prstGeom>
        </p:spPr>
      </p:pic>
      <p:pic>
        <p:nvPicPr>
          <p:cNvPr id="23" name="Picture 22">
            <a:extLst>
              <a:ext uri="{FF2B5EF4-FFF2-40B4-BE49-F238E27FC236}">
                <a16:creationId xmlns:a16="http://schemas.microsoft.com/office/drawing/2014/main" id="{F03B138F-E201-7A8C-69C9-BC7C0CFB6397}"/>
              </a:ext>
            </a:extLst>
          </p:cNvPr>
          <p:cNvPicPr>
            <a:picLocks noChangeAspect="1"/>
          </p:cNvPicPr>
          <p:nvPr/>
        </p:nvPicPr>
        <p:blipFill>
          <a:blip r:embed="rId4"/>
          <a:stretch>
            <a:fillRect/>
          </a:stretch>
        </p:blipFill>
        <p:spPr>
          <a:xfrm>
            <a:off x="1321765" y="4064868"/>
            <a:ext cx="6737786" cy="2213844"/>
          </a:xfrm>
          <a:prstGeom prst="rect">
            <a:avLst/>
          </a:prstGeom>
        </p:spPr>
      </p:pic>
      <p:sp>
        <p:nvSpPr>
          <p:cNvPr id="24" name="Arrow: Chevron 23">
            <a:extLst>
              <a:ext uri="{FF2B5EF4-FFF2-40B4-BE49-F238E27FC236}">
                <a16:creationId xmlns:a16="http://schemas.microsoft.com/office/drawing/2014/main" id="{0500B4B3-C610-F3AF-A659-C6F5C687C75A}"/>
              </a:ext>
            </a:extLst>
          </p:cNvPr>
          <p:cNvSpPr/>
          <p:nvPr/>
        </p:nvSpPr>
        <p:spPr>
          <a:xfrm>
            <a:off x="8549686" y="2367955"/>
            <a:ext cx="2790760" cy="457200"/>
          </a:xfrm>
          <a:prstGeom prst="chevr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TextBox 24">
            <a:extLst>
              <a:ext uri="{FF2B5EF4-FFF2-40B4-BE49-F238E27FC236}">
                <a16:creationId xmlns:a16="http://schemas.microsoft.com/office/drawing/2014/main" id="{529CFEF6-F0C3-A136-3034-798AC4BA9C34}"/>
              </a:ext>
            </a:extLst>
          </p:cNvPr>
          <p:cNvSpPr txBox="1"/>
          <p:nvPr/>
        </p:nvSpPr>
        <p:spPr>
          <a:xfrm>
            <a:off x="8775959" y="2417723"/>
            <a:ext cx="3564482" cy="369332"/>
          </a:xfrm>
          <a:prstGeom prst="rect">
            <a:avLst/>
          </a:prstGeom>
          <a:noFill/>
        </p:spPr>
        <p:txBody>
          <a:bodyPr wrap="square" rtlCol="0">
            <a:spAutoFit/>
          </a:bodyPr>
          <a:lstStyle/>
          <a:p>
            <a:r>
              <a:rPr lang="en-US"/>
              <a:t>Mạch sạc Pin có bảo vệ </a:t>
            </a:r>
          </a:p>
        </p:txBody>
      </p:sp>
      <p:sp>
        <p:nvSpPr>
          <p:cNvPr id="26" name="Arrow: Chevron 25">
            <a:extLst>
              <a:ext uri="{FF2B5EF4-FFF2-40B4-BE49-F238E27FC236}">
                <a16:creationId xmlns:a16="http://schemas.microsoft.com/office/drawing/2014/main" id="{0A6F823C-5556-92F3-AD60-1906330AB6ED}"/>
              </a:ext>
            </a:extLst>
          </p:cNvPr>
          <p:cNvSpPr/>
          <p:nvPr/>
        </p:nvSpPr>
        <p:spPr>
          <a:xfrm>
            <a:off x="8549685" y="4932046"/>
            <a:ext cx="2790761" cy="457200"/>
          </a:xfrm>
          <a:prstGeom prst="chevr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TextBox 26">
            <a:extLst>
              <a:ext uri="{FF2B5EF4-FFF2-40B4-BE49-F238E27FC236}">
                <a16:creationId xmlns:a16="http://schemas.microsoft.com/office/drawing/2014/main" id="{C693ADE0-5ABC-C6FD-F61B-21B7E2722F4B}"/>
              </a:ext>
            </a:extLst>
          </p:cNvPr>
          <p:cNvSpPr txBox="1"/>
          <p:nvPr/>
        </p:nvSpPr>
        <p:spPr>
          <a:xfrm>
            <a:off x="8775959" y="4975980"/>
            <a:ext cx="3564482" cy="369332"/>
          </a:xfrm>
          <a:prstGeom prst="rect">
            <a:avLst/>
          </a:prstGeom>
          <a:noFill/>
        </p:spPr>
        <p:txBody>
          <a:bodyPr wrap="square" rtlCol="0">
            <a:spAutoFit/>
          </a:bodyPr>
          <a:lstStyle/>
          <a:p>
            <a:r>
              <a:rPr lang="en-US"/>
              <a:t>Mạch Debug</a:t>
            </a:r>
          </a:p>
        </p:txBody>
      </p:sp>
    </p:spTree>
    <p:extLst>
      <p:ext uri="{BB962C8B-B14F-4D97-AF65-F5344CB8AC3E}">
        <p14:creationId xmlns:p14="http://schemas.microsoft.com/office/powerpoint/2010/main" val="3509195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3. Phân tích và thiết kế</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3" name="TextBox 2">
            <a:extLst>
              <a:ext uri="{FF2B5EF4-FFF2-40B4-BE49-F238E27FC236}">
                <a16:creationId xmlns:a16="http://schemas.microsoft.com/office/drawing/2014/main" id="{EF672DCF-850A-E645-BBF6-F5140CE0E494}"/>
              </a:ext>
            </a:extLst>
          </p:cNvPr>
          <p:cNvSpPr txBox="1"/>
          <p:nvPr/>
        </p:nvSpPr>
        <p:spPr>
          <a:xfrm>
            <a:off x="874158" y="1049987"/>
            <a:ext cx="7297445" cy="523220"/>
          </a:xfrm>
          <a:prstGeom prst="rect">
            <a:avLst/>
          </a:prstGeom>
          <a:noFill/>
        </p:spPr>
        <p:txBody>
          <a:bodyPr wrap="square" rtlCol="0">
            <a:spAutoFit/>
          </a:bodyPr>
          <a:lstStyle/>
          <a:p>
            <a:pPr marL="457200" indent="-457200">
              <a:buFont typeface="Wingdings" panose="05000000000000000000" pitchFamily="2" charset="2"/>
              <a:buChar char="§"/>
            </a:pPr>
            <a:r>
              <a:rPr lang="en-US" sz="2800" i="1"/>
              <a:t>Thiết kế khối MCU</a:t>
            </a:r>
          </a:p>
        </p:txBody>
      </p:sp>
      <p:pic>
        <p:nvPicPr>
          <p:cNvPr id="5" name="Picture 4" descr="Diagram, schematic&#10;&#10;Description automatically generated">
            <a:extLst>
              <a:ext uri="{FF2B5EF4-FFF2-40B4-BE49-F238E27FC236}">
                <a16:creationId xmlns:a16="http://schemas.microsoft.com/office/drawing/2014/main" id="{9C4DADD6-E5ED-B5A9-81EC-E544BD95B294}"/>
              </a:ext>
            </a:extLst>
          </p:cNvPr>
          <p:cNvPicPr>
            <a:picLocks noChangeAspect="1"/>
          </p:cNvPicPr>
          <p:nvPr/>
        </p:nvPicPr>
        <p:blipFill>
          <a:blip r:embed="rId3"/>
          <a:stretch>
            <a:fillRect/>
          </a:stretch>
        </p:blipFill>
        <p:spPr>
          <a:xfrm>
            <a:off x="7537047" y="1311597"/>
            <a:ext cx="3936838" cy="4894948"/>
          </a:xfrm>
          <a:prstGeom prst="rect">
            <a:avLst/>
          </a:prstGeom>
        </p:spPr>
      </p:pic>
      <p:pic>
        <p:nvPicPr>
          <p:cNvPr id="6" name="Picture 5" descr="Diagram, schematic&#10;&#10;Description automatically generated">
            <a:extLst>
              <a:ext uri="{FF2B5EF4-FFF2-40B4-BE49-F238E27FC236}">
                <a16:creationId xmlns:a16="http://schemas.microsoft.com/office/drawing/2014/main" id="{E4EF4F95-9AD7-1380-5B32-1494F981B2F7}"/>
              </a:ext>
            </a:extLst>
          </p:cNvPr>
          <p:cNvPicPr>
            <a:picLocks noChangeAspect="1"/>
          </p:cNvPicPr>
          <p:nvPr/>
        </p:nvPicPr>
        <p:blipFill>
          <a:blip r:embed="rId4"/>
          <a:stretch>
            <a:fillRect/>
          </a:stretch>
        </p:blipFill>
        <p:spPr>
          <a:xfrm>
            <a:off x="5026660" y="1745534"/>
            <a:ext cx="2138680" cy="1567180"/>
          </a:xfrm>
          <a:prstGeom prst="rect">
            <a:avLst/>
          </a:prstGeom>
        </p:spPr>
      </p:pic>
      <p:pic>
        <p:nvPicPr>
          <p:cNvPr id="7" name="Picture 6" descr="Diagram&#10;&#10;Description automatically generated">
            <a:extLst>
              <a:ext uri="{FF2B5EF4-FFF2-40B4-BE49-F238E27FC236}">
                <a16:creationId xmlns:a16="http://schemas.microsoft.com/office/drawing/2014/main" id="{E045B165-34E9-FF47-5793-0E35F9A41E9C}"/>
              </a:ext>
            </a:extLst>
          </p:cNvPr>
          <p:cNvPicPr>
            <a:picLocks noChangeAspect="1"/>
          </p:cNvPicPr>
          <p:nvPr/>
        </p:nvPicPr>
        <p:blipFill>
          <a:blip r:embed="rId5"/>
          <a:stretch>
            <a:fillRect/>
          </a:stretch>
        </p:blipFill>
        <p:spPr>
          <a:xfrm>
            <a:off x="5307524" y="3700920"/>
            <a:ext cx="2229523" cy="1882302"/>
          </a:xfrm>
          <a:prstGeom prst="rect">
            <a:avLst/>
          </a:prstGeom>
        </p:spPr>
      </p:pic>
      <p:pic>
        <p:nvPicPr>
          <p:cNvPr id="8" name="Picture 7" descr="Diagram&#10;&#10;Description automatically generated with low confidence">
            <a:extLst>
              <a:ext uri="{FF2B5EF4-FFF2-40B4-BE49-F238E27FC236}">
                <a16:creationId xmlns:a16="http://schemas.microsoft.com/office/drawing/2014/main" id="{CF745A4C-7410-FAC1-3284-1C6516FA8F19}"/>
              </a:ext>
            </a:extLst>
          </p:cNvPr>
          <p:cNvPicPr>
            <a:picLocks noChangeAspect="1"/>
          </p:cNvPicPr>
          <p:nvPr/>
        </p:nvPicPr>
        <p:blipFill>
          <a:blip r:embed="rId6"/>
          <a:stretch>
            <a:fillRect/>
          </a:stretch>
        </p:blipFill>
        <p:spPr>
          <a:xfrm>
            <a:off x="1205700" y="1788180"/>
            <a:ext cx="3245485" cy="1149985"/>
          </a:xfrm>
          <a:prstGeom prst="rect">
            <a:avLst/>
          </a:prstGeom>
        </p:spPr>
      </p:pic>
      <p:pic>
        <p:nvPicPr>
          <p:cNvPr id="9" name="Picture 8" descr="A picture containing chart&#10;&#10;Description automatically generated">
            <a:extLst>
              <a:ext uri="{FF2B5EF4-FFF2-40B4-BE49-F238E27FC236}">
                <a16:creationId xmlns:a16="http://schemas.microsoft.com/office/drawing/2014/main" id="{601FF1CE-615A-0026-D887-C9630708735F}"/>
              </a:ext>
            </a:extLst>
          </p:cNvPr>
          <p:cNvPicPr>
            <a:picLocks noChangeAspect="1"/>
          </p:cNvPicPr>
          <p:nvPr/>
        </p:nvPicPr>
        <p:blipFill>
          <a:blip r:embed="rId7"/>
          <a:stretch>
            <a:fillRect/>
          </a:stretch>
        </p:blipFill>
        <p:spPr>
          <a:xfrm>
            <a:off x="3893536" y="3700920"/>
            <a:ext cx="1430655" cy="2087880"/>
          </a:xfrm>
          <a:prstGeom prst="rect">
            <a:avLst/>
          </a:prstGeom>
        </p:spPr>
      </p:pic>
      <p:pic>
        <p:nvPicPr>
          <p:cNvPr id="10" name="Picture 9" descr="Diagram&#10;&#10;Description automatically generated">
            <a:extLst>
              <a:ext uri="{FF2B5EF4-FFF2-40B4-BE49-F238E27FC236}">
                <a16:creationId xmlns:a16="http://schemas.microsoft.com/office/drawing/2014/main" id="{F1CAC654-3B9C-51AD-8CE5-E2DC290E82B0}"/>
              </a:ext>
            </a:extLst>
          </p:cNvPr>
          <p:cNvPicPr>
            <a:picLocks noChangeAspect="1"/>
          </p:cNvPicPr>
          <p:nvPr/>
        </p:nvPicPr>
        <p:blipFill>
          <a:blip r:embed="rId8"/>
          <a:stretch>
            <a:fillRect/>
          </a:stretch>
        </p:blipFill>
        <p:spPr>
          <a:xfrm>
            <a:off x="1449541" y="3215698"/>
            <a:ext cx="2135505" cy="1471295"/>
          </a:xfrm>
          <a:prstGeom prst="rect">
            <a:avLst/>
          </a:prstGeom>
        </p:spPr>
      </p:pic>
      <p:pic>
        <p:nvPicPr>
          <p:cNvPr id="11" name="Picture 10" descr="A picture containing line chart&#10;&#10;Description automatically generated">
            <a:extLst>
              <a:ext uri="{FF2B5EF4-FFF2-40B4-BE49-F238E27FC236}">
                <a16:creationId xmlns:a16="http://schemas.microsoft.com/office/drawing/2014/main" id="{46BD88DD-6ECF-5755-044E-D6CFEAFE4FC7}"/>
              </a:ext>
            </a:extLst>
          </p:cNvPr>
          <p:cNvPicPr>
            <a:picLocks noChangeAspect="1"/>
          </p:cNvPicPr>
          <p:nvPr/>
        </p:nvPicPr>
        <p:blipFill>
          <a:blip r:embed="rId9"/>
          <a:stretch>
            <a:fillRect/>
          </a:stretch>
        </p:blipFill>
        <p:spPr>
          <a:xfrm>
            <a:off x="1205700" y="5076493"/>
            <a:ext cx="2613660" cy="731520"/>
          </a:xfrm>
          <a:prstGeom prst="rect">
            <a:avLst/>
          </a:prstGeom>
        </p:spPr>
      </p:pic>
    </p:spTree>
    <p:extLst>
      <p:ext uri="{BB962C8B-B14F-4D97-AF65-F5344CB8AC3E}">
        <p14:creationId xmlns:p14="http://schemas.microsoft.com/office/powerpoint/2010/main" val="1414479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3. Phân tích và thiết kế</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16</a:t>
            </a:fld>
            <a:endParaRPr lang="en-US" dirty="0"/>
          </a:p>
        </p:txBody>
      </p:sp>
      <p:sp>
        <p:nvSpPr>
          <p:cNvPr id="3" name="TextBox 2">
            <a:extLst>
              <a:ext uri="{FF2B5EF4-FFF2-40B4-BE49-F238E27FC236}">
                <a16:creationId xmlns:a16="http://schemas.microsoft.com/office/drawing/2014/main" id="{EF672DCF-850A-E645-BBF6-F5140CE0E494}"/>
              </a:ext>
            </a:extLst>
          </p:cNvPr>
          <p:cNvSpPr txBox="1"/>
          <p:nvPr/>
        </p:nvSpPr>
        <p:spPr>
          <a:xfrm>
            <a:off x="874158" y="1049987"/>
            <a:ext cx="7297445" cy="523220"/>
          </a:xfrm>
          <a:prstGeom prst="rect">
            <a:avLst/>
          </a:prstGeom>
          <a:noFill/>
        </p:spPr>
        <p:txBody>
          <a:bodyPr wrap="square" rtlCol="0">
            <a:spAutoFit/>
          </a:bodyPr>
          <a:lstStyle/>
          <a:p>
            <a:pPr marL="457200" indent="-457200">
              <a:buFont typeface="Wingdings" panose="05000000000000000000" pitchFamily="2" charset="2"/>
              <a:buChar char="§"/>
            </a:pPr>
            <a:r>
              <a:rPr lang="en-US" sz="2800" i="1"/>
              <a:t>Thiết kế khối UWB và khối hiển thị</a:t>
            </a:r>
          </a:p>
        </p:txBody>
      </p:sp>
      <p:pic>
        <p:nvPicPr>
          <p:cNvPr id="13" name="Picture 12" descr="Chart, table&#10;&#10;Description automatically generated with medium confidence">
            <a:extLst>
              <a:ext uri="{FF2B5EF4-FFF2-40B4-BE49-F238E27FC236}">
                <a16:creationId xmlns:a16="http://schemas.microsoft.com/office/drawing/2014/main" id="{2A265166-0678-D2FC-B8CA-1B29F2391208}"/>
              </a:ext>
            </a:extLst>
          </p:cNvPr>
          <p:cNvPicPr>
            <a:picLocks noChangeAspect="1"/>
          </p:cNvPicPr>
          <p:nvPr/>
        </p:nvPicPr>
        <p:blipFill>
          <a:blip r:embed="rId2"/>
          <a:stretch>
            <a:fillRect/>
          </a:stretch>
        </p:blipFill>
        <p:spPr>
          <a:xfrm>
            <a:off x="8452202" y="1311597"/>
            <a:ext cx="3220031" cy="5037144"/>
          </a:xfrm>
          <a:prstGeom prst="rect">
            <a:avLst/>
          </a:prstGeom>
        </p:spPr>
      </p:pic>
      <p:pic>
        <p:nvPicPr>
          <p:cNvPr id="15" name="Picture 14">
            <a:extLst>
              <a:ext uri="{FF2B5EF4-FFF2-40B4-BE49-F238E27FC236}">
                <a16:creationId xmlns:a16="http://schemas.microsoft.com/office/drawing/2014/main" id="{C7B591EB-E602-3A33-8928-E3834C12486B}"/>
              </a:ext>
            </a:extLst>
          </p:cNvPr>
          <p:cNvPicPr>
            <a:picLocks noChangeAspect="1"/>
          </p:cNvPicPr>
          <p:nvPr/>
        </p:nvPicPr>
        <p:blipFill>
          <a:blip r:embed="rId3"/>
          <a:stretch>
            <a:fillRect/>
          </a:stretch>
        </p:blipFill>
        <p:spPr>
          <a:xfrm>
            <a:off x="874158" y="1887165"/>
            <a:ext cx="6208374" cy="3500963"/>
          </a:xfrm>
          <a:prstGeom prst="rect">
            <a:avLst/>
          </a:prstGeom>
        </p:spPr>
      </p:pic>
      <p:pic>
        <p:nvPicPr>
          <p:cNvPr id="17" name="Picture 16">
            <a:extLst>
              <a:ext uri="{FF2B5EF4-FFF2-40B4-BE49-F238E27FC236}">
                <a16:creationId xmlns:a16="http://schemas.microsoft.com/office/drawing/2014/main" id="{28CFD63F-CF86-F7B4-B643-51290A931549}"/>
              </a:ext>
            </a:extLst>
          </p:cNvPr>
          <p:cNvPicPr>
            <a:picLocks noChangeAspect="1"/>
          </p:cNvPicPr>
          <p:nvPr/>
        </p:nvPicPr>
        <p:blipFill>
          <a:blip r:embed="rId4"/>
          <a:stretch>
            <a:fillRect/>
          </a:stretch>
        </p:blipFill>
        <p:spPr>
          <a:xfrm>
            <a:off x="7082532" y="2975900"/>
            <a:ext cx="1825348" cy="1940743"/>
          </a:xfrm>
          <a:prstGeom prst="rect">
            <a:avLst/>
          </a:prstGeom>
        </p:spPr>
      </p:pic>
    </p:spTree>
    <p:extLst>
      <p:ext uri="{BB962C8B-B14F-4D97-AF65-F5344CB8AC3E}">
        <p14:creationId xmlns:p14="http://schemas.microsoft.com/office/powerpoint/2010/main" val="4044722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3. Phân tích và thiết kế</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3" name="TextBox 2">
            <a:extLst>
              <a:ext uri="{FF2B5EF4-FFF2-40B4-BE49-F238E27FC236}">
                <a16:creationId xmlns:a16="http://schemas.microsoft.com/office/drawing/2014/main" id="{EF672DCF-850A-E645-BBF6-F5140CE0E494}"/>
              </a:ext>
            </a:extLst>
          </p:cNvPr>
          <p:cNvSpPr txBox="1"/>
          <p:nvPr/>
        </p:nvSpPr>
        <p:spPr>
          <a:xfrm>
            <a:off x="874158" y="1049987"/>
            <a:ext cx="7297445" cy="523220"/>
          </a:xfrm>
          <a:prstGeom prst="rect">
            <a:avLst/>
          </a:prstGeom>
          <a:noFill/>
        </p:spPr>
        <p:txBody>
          <a:bodyPr wrap="square" rtlCol="0">
            <a:spAutoFit/>
          </a:bodyPr>
          <a:lstStyle/>
          <a:p>
            <a:pPr marL="457200" indent="-457200">
              <a:buFont typeface="Wingdings" panose="05000000000000000000" pitchFamily="2" charset="2"/>
              <a:buChar char="§"/>
            </a:pPr>
            <a:r>
              <a:rPr lang="en-US" sz="2800" i="1"/>
              <a:t>Thiết kế PCB</a:t>
            </a:r>
          </a:p>
        </p:txBody>
      </p:sp>
      <p:pic>
        <p:nvPicPr>
          <p:cNvPr id="5" name="Picture 4">
            <a:extLst>
              <a:ext uri="{FF2B5EF4-FFF2-40B4-BE49-F238E27FC236}">
                <a16:creationId xmlns:a16="http://schemas.microsoft.com/office/drawing/2014/main" id="{443CC2BA-BF7C-0622-3879-D67685B320AF}"/>
              </a:ext>
            </a:extLst>
          </p:cNvPr>
          <p:cNvPicPr>
            <a:picLocks noChangeAspect="1"/>
          </p:cNvPicPr>
          <p:nvPr/>
        </p:nvPicPr>
        <p:blipFill>
          <a:blip r:embed="rId3"/>
          <a:stretch>
            <a:fillRect/>
          </a:stretch>
        </p:blipFill>
        <p:spPr>
          <a:xfrm>
            <a:off x="4256622" y="1437865"/>
            <a:ext cx="6609174" cy="2392295"/>
          </a:xfrm>
          <a:prstGeom prst="rect">
            <a:avLst/>
          </a:prstGeom>
        </p:spPr>
      </p:pic>
      <p:pic>
        <p:nvPicPr>
          <p:cNvPr id="6" name="Picture 5">
            <a:extLst>
              <a:ext uri="{FF2B5EF4-FFF2-40B4-BE49-F238E27FC236}">
                <a16:creationId xmlns:a16="http://schemas.microsoft.com/office/drawing/2014/main" id="{659B1956-7C73-CD28-D88A-D7879ABED648}"/>
              </a:ext>
            </a:extLst>
          </p:cNvPr>
          <p:cNvPicPr>
            <a:picLocks noChangeAspect="1"/>
          </p:cNvPicPr>
          <p:nvPr/>
        </p:nvPicPr>
        <p:blipFill>
          <a:blip r:embed="rId4"/>
          <a:stretch>
            <a:fillRect/>
          </a:stretch>
        </p:blipFill>
        <p:spPr>
          <a:xfrm>
            <a:off x="4256622" y="3949265"/>
            <a:ext cx="6609174" cy="2247828"/>
          </a:xfrm>
          <a:prstGeom prst="rect">
            <a:avLst/>
          </a:prstGeom>
        </p:spPr>
      </p:pic>
      <p:sp>
        <p:nvSpPr>
          <p:cNvPr id="7" name="Arrow: Chevron 6">
            <a:extLst>
              <a:ext uri="{FF2B5EF4-FFF2-40B4-BE49-F238E27FC236}">
                <a16:creationId xmlns:a16="http://schemas.microsoft.com/office/drawing/2014/main" id="{2DA67BD5-0470-231F-6549-9C8DD708B9F7}"/>
              </a:ext>
            </a:extLst>
          </p:cNvPr>
          <p:cNvSpPr/>
          <p:nvPr/>
        </p:nvSpPr>
        <p:spPr>
          <a:xfrm>
            <a:off x="1224759" y="2432079"/>
            <a:ext cx="2790760" cy="457200"/>
          </a:xfrm>
          <a:prstGeom prst="chevr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7AEC8EDE-F93F-61FD-5AC4-A357242BA18F}"/>
              </a:ext>
            </a:extLst>
          </p:cNvPr>
          <p:cNvSpPr txBox="1"/>
          <p:nvPr/>
        </p:nvSpPr>
        <p:spPr>
          <a:xfrm>
            <a:off x="1451032" y="2481847"/>
            <a:ext cx="2303845" cy="369332"/>
          </a:xfrm>
          <a:prstGeom prst="rect">
            <a:avLst/>
          </a:prstGeom>
          <a:noFill/>
        </p:spPr>
        <p:txBody>
          <a:bodyPr wrap="square" rtlCol="0">
            <a:spAutoFit/>
          </a:bodyPr>
          <a:lstStyle/>
          <a:p>
            <a:r>
              <a:rPr lang="en-US"/>
              <a:t>PCB dạng 2 D</a:t>
            </a:r>
          </a:p>
        </p:txBody>
      </p:sp>
      <p:sp>
        <p:nvSpPr>
          <p:cNvPr id="9" name="Arrow: Chevron 8">
            <a:extLst>
              <a:ext uri="{FF2B5EF4-FFF2-40B4-BE49-F238E27FC236}">
                <a16:creationId xmlns:a16="http://schemas.microsoft.com/office/drawing/2014/main" id="{963B9C76-FC1B-30DB-07BD-FFFA3CBB2E8D}"/>
              </a:ext>
            </a:extLst>
          </p:cNvPr>
          <p:cNvSpPr/>
          <p:nvPr/>
        </p:nvSpPr>
        <p:spPr>
          <a:xfrm>
            <a:off x="1224759" y="5055304"/>
            <a:ext cx="2790760" cy="457200"/>
          </a:xfrm>
          <a:prstGeom prst="chevr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DFD98928-10EB-DA8E-AEF0-FCED4B09F521}"/>
              </a:ext>
            </a:extLst>
          </p:cNvPr>
          <p:cNvSpPr txBox="1"/>
          <p:nvPr/>
        </p:nvSpPr>
        <p:spPr>
          <a:xfrm>
            <a:off x="1451032" y="5105072"/>
            <a:ext cx="2303845" cy="369332"/>
          </a:xfrm>
          <a:prstGeom prst="rect">
            <a:avLst/>
          </a:prstGeom>
          <a:noFill/>
        </p:spPr>
        <p:txBody>
          <a:bodyPr wrap="square" rtlCol="0">
            <a:spAutoFit/>
          </a:bodyPr>
          <a:lstStyle/>
          <a:p>
            <a:r>
              <a:rPr lang="en-US"/>
              <a:t>PCB dạng 3 D</a:t>
            </a:r>
          </a:p>
        </p:txBody>
      </p:sp>
    </p:spTree>
    <p:extLst>
      <p:ext uri="{BB962C8B-B14F-4D97-AF65-F5344CB8AC3E}">
        <p14:creationId xmlns:p14="http://schemas.microsoft.com/office/powerpoint/2010/main" val="614554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icture containing text, font, white, algebra&#10;&#10;Description automatically generated">
            <a:extLst>
              <a:ext uri="{FF2B5EF4-FFF2-40B4-BE49-F238E27FC236}">
                <a16:creationId xmlns:a16="http://schemas.microsoft.com/office/drawing/2014/main" id="{07F2F003-57D4-755B-8FBF-A270B025D5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4415" y="5620133"/>
            <a:ext cx="2521015" cy="1052350"/>
          </a:xfrm>
          <a:prstGeom prst="rect">
            <a:avLst/>
          </a:prstGeom>
        </p:spPr>
      </p:pic>
      <p:pic>
        <p:nvPicPr>
          <p:cNvPr id="14" name="Picture 13">
            <a:extLst>
              <a:ext uri="{FF2B5EF4-FFF2-40B4-BE49-F238E27FC236}">
                <a16:creationId xmlns:a16="http://schemas.microsoft.com/office/drawing/2014/main" id="{F0501994-4CD4-52F0-7B68-E9DFCF37C6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843740"/>
            <a:ext cx="5145247" cy="6014260"/>
          </a:xfrm>
          <a:prstGeom prst="rect">
            <a:avLst/>
          </a:prstGeom>
        </p:spPr>
      </p:pic>
      <p:pic>
        <p:nvPicPr>
          <p:cNvPr id="8" name="Picture 7" descr="A diagram of error handling&#10;&#10;Description automatically generated with low confidence">
            <a:extLst>
              <a:ext uri="{FF2B5EF4-FFF2-40B4-BE49-F238E27FC236}">
                <a16:creationId xmlns:a16="http://schemas.microsoft.com/office/drawing/2014/main" id="{C80FC3B7-A55B-2950-7ADC-8DB9CA2E22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106" y="1311597"/>
            <a:ext cx="3312784" cy="5093950"/>
          </a:xfrm>
          <a:prstGeom prst="rect">
            <a:avLst/>
          </a:prstGeom>
        </p:spPr>
      </p:pic>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3. Phân tích và thiết kế</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18</a:t>
            </a:fld>
            <a:endParaRPr lang="en-US" dirty="0"/>
          </a:p>
        </p:txBody>
      </p:sp>
      <p:sp>
        <p:nvSpPr>
          <p:cNvPr id="3" name="TextBox 2">
            <a:extLst>
              <a:ext uri="{FF2B5EF4-FFF2-40B4-BE49-F238E27FC236}">
                <a16:creationId xmlns:a16="http://schemas.microsoft.com/office/drawing/2014/main" id="{EF672DCF-850A-E645-BBF6-F5140CE0E494}"/>
              </a:ext>
            </a:extLst>
          </p:cNvPr>
          <p:cNvSpPr txBox="1"/>
          <p:nvPr/>
        </p:nvSpPr>
        <p:spPr>
          <a:xfrm>
            <a:off x="818667" y="843741"/>
            <a:ext cx="7297445" cy="523220"/>
          </a:xfrm>
          <a:prstGeom prst="rect">
            <a:avLst/>
          </a:prstGeom>
          <a:noFill/>
        </p:spPr>
        <p:txBody>
          <a:bodyPr wrap="square" rtlCol="0">
            <a:spAutoFit/>
          </a:bodyPr>
          <a:lstStyle/>
          <a:p>
            <a:pPr marL="457200" indent="-457200">
              <a:buFont typeface="Wingdings" panose="05000000000000000000" pitchFamily="2" charset="2"/>
              <a:buChar char="§"/>
            </a:pPr>
            <a:r>
              <a:rPr lang="en-US" sz="2800" i="1"/>
              <a:t>Thiết kế phần mềm nhúng cho MCU</a:t>
            </a:r>
          </a:p>
        </p:txBody>
      </p:sp>
    </p:spTree>
    <p:extLst>
      <p:ext uri="{BB962C8B-B14F-4D97-AF65-F5344CB8AC3E}">
        <p14:creationId xmlns:p14="http://schemas.microsoft.com/office/powerpoint/2010/main" val="2802037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4. Kết quả thử nghiệm và đánh giá</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19</a:t>
            </a:fld>
            <a:endParaRPr lang="en-US" dirty="0"/>
          </a:p>
        </p:txBody>
      </p:sp>
      <p:sp>
        <p:nvSpPr>
          <p:cNvPr id="5" name="Rectangle 4">
            <a:extLst>
              <a:ext uri="{FF2B5EF4-FFF2-40B4-BE49-F238E27FC236}">
                <a16:creationId xmlns:a16="http://schemas.microsoft.com/office/drawing/2014/main" id="{C2113285-218F-ED2C-EE49-0450169BF846}"/>
              </a:ext>
            </a:extLst>
          </p:cNvPr>
          <p:cNvSpPr/>
          <p:nvPr/>
        </p:nvSpPr>
        <p:spPr>
          <a:xfrm>
            <a:off x="4182893" y="6118195"/>
            <a:ext cx="4215319" cy="38232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MẠCH PCB THỰC TẾ</a:t>
            </a:r>
          </a:p>
        </p:txBody>
      </p:sp>
      <p:pic>
        <p:nvPicPr>
          <p:cNvPr id="6" name="Picture 5" descr="A close up of a circuit board&#10;&#10;Description automatically generated with medium confidence">
            <a:extLst>
              <a:ext uri="{FF2B5EF4-FFF2-40B4-BE49-F238E27FC236}">
                <a16:creationId xmlns:a16="http://schemas.microsoft.com/office/drawing/2014/main" id="{4FB0FD93-0D8A-9C5B-E166-D8F0B66002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723613" y="400866"/>
            <a:ext cx="4809528" cy="6056267"/>
          </a:xfrm>
          <a:prstGeom prst="rect">
            <a:avLst/>
          </a:prstGeom>
        </p:spPr>
      </p:pic>
    </p:spTree>
    <p:extLst>
      <p:ext uri="{BB962C8B-B14F-4D97-AF65-F5344CB8AC3E}">
        <p14:creationId xmlns:p14="http://schemas.microsoft.com/office/powerpoint/2010/main" val="3973849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6634" y="331380"/>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386634" y="1731141"/>
            <a:ext cx="9964729"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5400"/>
              <a:t>Design of indoor positioning  system using UWB technology</a:t>
            </a:r>
            <a:endParaRPr lang="en-US" sz="5400" dirty="0"/>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386634" y="3365399"/>
            <a:ext cx="9609622" cy="2405086"/>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800" b="0"/>
              <a:t>Nguyen Huy Hoang</a:t>
            </a:r>
          </a:p>
          <a:p>
            <a:r>
              <a:rPr lang="en-US" sz="2800" b="0"/>
              <a:t>20191855</a:t>
            </a:r>
          </a:p>
          <a:p>
            <a:r>
              <a:rPr lang="en-US" sz="2800" b="0"/>
              <a:t>EE2-K64</a:t>
            </a:r>
          </a:p>
          <a:p>
            <a:endParaRPr lang="en-US" sz="2800" b="0"/>
          </a:p>
          <a:p>
            <a:pPr algn="ctr"/>
            <a:r>
              <a:rPr lang="en-US" sz="2800" b="0"/>
              <a:t>Lecturer: Dr.Nguyen Thanh Huong</a:t>
            </a:r>
            <a:endParaRPr lang="en-US" sz="2800" b="0" dirty="0"/>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2</a:t>
            </a:fld>
            <a:endParaRPr lang="en-US"/>
          </a:p>
        </p:txBody>
      </p:sp>
    </p:spTree>
    <p:extLst>
      <p:ext uri="{BB962C8B-B14F-4D97-AF65-F5344CB8AC3E}">
        <p14:creationId xmlns:p14="http://schemas.microsoft.com/office/powerpoint/2010/main" val="74317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4. Kết quả thử nghiệm và đánh giá</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20</a:t>
            </a:fld>
            <a:endParaRPr lang="en-US" dirty="0"/>
          </a:p>
        </p:txBody>
      </p:sp>
      <p:pic>
        <p:nvPicPr>
          <p:cNvPr id="6" name="Picture 5" descr="A screenshot of a computer&#10;&#10;Description automatically generated">
            <a:extLst>
              <a:ext uri="{FF2B5EF4-FFF2-40B4-BE49-F238E27FC236}">
                <a16:creationId xmlns:a16="http://schemas.microsoft.com/office/drawing/2014/main" id="{148B6481-BE24-C538-3080-A7E71CB277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9438" y="1753731"/>
            <a:ext cx="3835987" cy="4352198"/>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FE2BBEB9-1428-81F8-6586-EC8BBBC614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2460" y="1767120"/>
            <a:ext cx="4036979" cy="4338809"/>
          </a:xfrm>
          <a:prstGeom prst="rect">
            <a:avLst/>
          </a:prstGeom>
        </p:spPr>
      </p:pic>
      <p:sp>
        <p:nvSpPr>
          <p:cNvPr id="9" name="TextBox 8">
            <a:extLst>
              <a:ext uri="{FF2B5EF4-FFF2-40B4-BE49-F238E27FC236}">
                <a16:creationId xmlns:a16="http://schemas.microsoft.com/office/drawing/2014/main" id="{6D16F3C3-5BAC-14BE-BC05-23DF299660C2}"/>
              </a:ext>
            </a:extLst>
          </p:cNvPr>
          <p:cNvSpPr txBox="1"/>
          <p:nvPr/>
        </p:nvSpPr>
        <p:spPr>
          <a:xfrm>
            <a:off x="818667" y="843741"/>
            <a:ext cx="7297445" cy="523220"/>
          </a:xfrm>
          <a:prstGeom prst="rect">
            <a:avLst/>
          </a:prstGeom>
          <a:noFill/>
        </p:spPr>
        <p:txBody>
          <a:bodyPr wrap="square" rtlCol="0">
            <a:spAutoFit/>
          </a:bodyPr>
          <a:lstStyle/>
          <a:p>
            <a:pPr marL="457200" indent="-457200">
              <a:buFont typeface="Wingdings" panose="05000000000000000000" pitchFamily="2" charset="2"/>
              <a:buChar char="§"/>
            </a:pPr>
            <a:r>
              <a:rPr lang="en-US" sz="2800" i="1"/>
              <a:t>Thử nghiệm trao đổi bản tin</a:t>
            </a:r>
          </a:p>
        </p:txBody>
      </p:sp>
      <p:sp>
        <p:nvSpPr>
          <p:cNvPr id="10" name="TextBox 9">
            <a:extLst>
              <a:ext uri="{FF2B5EF4-FFF2-40B4-BE49-F238E27FC236}">
                <a16:creationId xmlns:a16="http://schemas.microsoft.com/office/drawing/2014/main" id="{7DF5C35D-D1E2-5773-5CAC-7000A7E76F6F}"/>
              </a:ext>
            </a:extLst>
          </p:cNvPr>
          <p:cNvSpPr txBox="1"/>
          <p:nvPr/>
        </p:nvSpPr>
        <p:spPr>
          <a:xfrm>
            <a:off x="4021538" y="1366961"/>
            <a:ext cx="950068" cy="461665"/>
          </a:xfrm>
          <a:prstGeom prst="rect">
            <a:avLst/>
          </a:prstGeom>
          <a:noFill/>
        </p:spPr>
        <p:txBody>
          <a:bodyPr wrap="square" rtlCol="0">
            <a:spAutoFit/>
          </a:bodyPr>
          <a:lstStyle/>
          <a:p>
            <a:r>
              <a:rPr lang="en-US" sz="2400"/>
              <a:t>Tag</a:t>
            </a:r>
            <a:endParaRPr lang="vi-VN" sz="2400"/>
          </a:p>
        </p:txBody>
      </p:sp>
      <p:sp>
        <p:nvSpPr>
          <p:cNvPr id="11" name="TextBox 10">
            <a:extLst>
              <a:ext uri="{FF2B5EF4-FFF2-40B4-BE49-F238E27FC236}">
                <a16:creationId xmlns:a16="http://schemas.microsoft.com/office/drawing/2014/main" id="{1EA34366-8345-6C88-F8DF-C6D1BDB42F0F}"/>
              </a:ext>
            </a:extLst>
          </p:cNvPr>
          <p:cNvSpPr txBox="1"/>
          <p:nvPr/>
        </p:nvSpPr>
        <p:spPr>
          <a:xfrm>
            <a:off x="7850223" y="1366962"/>
            <a:ext cx="1215956" cy="461665"/>
          </a:xfrm>
          <a:prstGeom prst="rect">
            <a:avLst/>
          </a:prstGeom>
          <a:noFill/>
        </p:spPr>
        <p:txBody>
          <a:bodyPr wrap="square" rtlCol="0">
            <a:spAutoFit/>
          </a:bodyPr>
          <a:lstStyle/>
          <a:p>
            <a:r>
              <a:rPr lang="en-US" sz="2400"/>
              <a:t>Anchor</a:t>
            </a:r>
            <a:endParaRPr lang="vi-VN" sz="2400"/>
          </a:p>
        </p:txBody>
      </p:sp>
      <p:sp>
        <p:nvSpPr>
          <p:cNvPr id="12" name="Rectangle 11">
            <a:extLst>
              <a:ext uri="{FF2B5EF4-FFF2-40B4-BE49-F238E27FC236}">
                <a16:creationId xmlns:a16="http://schemas.microsoft.com/office/drawing/2014/main" id="{6A48FA2A-CBE5-8417-3917-CB3B044CC6C3}"/>
              </a:ext>
            </a:extLst>
          </p:cNvPr>
          <p:cNvSpPr/>
          <p:nvPr/>
        </p:nvSpPr>
        <p:spPr>
          <a:xfrm>
            <a:off x="2500008" y="2295727"/>
            <a:ext cx="1391056" cy="359923"/>
          </a:xfrm>
          <a:prstGeom prst="rect">
            <a:avLst/>
          </a:prstGeom>
          <a:noFill/>
          <a:ln>
            <a:solidFill>
              <a:schemeClr val="accent4"/>
            </a:solidFill>
          </a:ln>
          <a:effectLst>
            <a:glow rad="63500">
              <a:schemeClr val="accent2">
                <a:satMod val="175000"/>
                <a:alpha val="40000"/>
              </a:schemeClr>
            </a:glow>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Rectangle 12">
            <a:extLst>
              <a:ext uri="{FF2B5EF4-FFF2-40B4-BE49-F238E27FC236}">
                <a16:creationId xmlns:a16="http://schemas.microsoft.com/office/drawing/2014/main" id="{BB3AD197-CA56-2642-E847-E7DE13F7B14B}"/>
              </a:ext>
            </a:extLst>
          </p:cNvPr>
          <p:cNvSpPr/>
          <p:nvPr/>
        </p:nvSpPr>
        <p:spPr>
          <a:xfrm>
            <a:off x="6611565" y="2047673"/>
            <a:ext cx="1504547" cy="359923"/>
          </a:xfrm>
          <a:prstGeom prst="rect">
            <a:avLst/>
          </a:prstGeom>
          <a:noFill/>
          <a:ln>
            <a:solidFill>
              <a:schemeClr val="accent4"/>
            </a:solidFill>
          </a:ln>
          <a:effectLst>
            <a:glow rad="63500">
              <a:schemeClr val="accent2">
                <a:satMod val="175000"/>
                <a:alpha val="40000"/>
              </a:schemeClr>
            </a:glow>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Rectangle 13">
            <a:extLst>
              <a:ext uri="{FF2B5EF4-FFF2-40B4-BE49-F238E27FC236}">
                <a16:creationId xmlns:a16="http://schemas.microsoft.com/office/drawing/2014/main" id="{A72EF043-B729-A599-F328-CF35E1E64CF3}"/>
              </a:ext>
            </a:extLst>
          </p:cNvPr>
          <p:cNvSpPr/>
          <p:nvPr/>
        </p:nvSpPr>
        <p:spPr>
          <a:xfrm>
            <a:off x="6611564" y="2421107"/>
            <a:ext cx="1504547" cy="359923"/>
          </a:xfrm>
          <a:prstGeom prst="rect">
            <a:avLst/>
          </a:prstGeom>
          <a:noFill/>
          <a:ln>
            <a:solidFill>
              <a:schemeClr val="accent5"/>
            </a:solidFill>
          </a:ln>
          <a:effectLst>
            <a:glow rad="63500">
              <a:schemeClr val="accent2">
                <a:satMod val="175000"/>
                <a:alpha val="40000"/>
              </a:schemeClr>
            </a:glow>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Rectangle 14">
            <a:extLst>
              <a:ext uri="{FF2B5EF4-FFF2-40B4-BE49-F238E27FC236}">
                <a16:creationId xmlns:a16="http://schemas.microsoft.com/office/drawing/2014/main" id="{5285D035-E1C1-4743-EACA-DA4F13FEE90A}"/>
              </a:ext>
            </a:extLst>
          </p:cNvPr>
          <p:cNvSpPr/>
          <p:nvPr/>
        </p:nvSpPr>
        <p:spPr>
          <a:xfrm>
            <a:off x="2500775" y="2694560"/>
            <a:ext cx="1390289" cy="359923"/>
          </a:xfrm>
          <a:prstGeom prst="rect">
            <a:avLst/>
          </a:prstGeom>
          <a:noFill/>
          <a:ln>
            <a:solidFill>
              <a:schemeClr val="accent5"/>
            </a:solidFill>
          </a:ln>
          <a:effectLst>
            <a:glow rad="63500">
              <a:schemeClr val="accent2">
                <a:satMod val="175000"/>
                <a:alpha val="40000"/>
              </a:schemeClr>
            </a:glow>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Rectangle 15">
            <a:extLst>
              <a:ext uri="{FF2B5EF4-FFF2-40B4-BE49-F238E27FC236}">
                <a16:creationId xmlns:a16="http://schemas.microsoft.com/office/drawing/2014/main" id="{03B36288-CDCC-C4B9-85CC-5EB15139A750}"/>
              </a:ext>
            </a:extLst>
          </p:cNvPr>
          <p:cNvSpPr/>
          <p:nvPr/>
        </p:nvSpPr>
        <p:spPr>
          <a:xfrm>
            <a:off x="2500775" y="3051239"/>
            <a:ext cx="1390289" cy="359923"/>
          </a:xfrm>
          <a:prstGeom prst="rect">
            <a:avLst/>
          </a:prstGeom>
          <a:noFill/>
          <a:ln>
            <a:solidFill>
              <a:schemeClr val="bg1"/>
            </a:solidFill>
          </a:ln>
          <a:effectLst>
            <a:glow rad="63500">
              <a:schemeClr val="accent2">
                <a:satMod val="175000"/>
                <a:alpha val="40000"/>
              </a:schemeClr>
            </a:glow>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Rectangle 16">
            <a:extLst>
              <a:ext uri="{FF2B5EF4-FFF2-40B4-BE49-F238E27FC236}">
                <a16:creationId xmlns:a16="http://schemas.microsoft.com/office/drawing/2014/main" id="{D0584007-45B8-BBC8-4B34-24FE1CE97BE9}"/>
              </a:ext>
            </a:extLst>
          </p:cNvPr>
          <p:cNvSpPr/>
          <p:nvPr/>
        </p:nvSpPr>
        <p:spPr>
          <a:xfrm>
            <a:off x="6611563" y="2764887"/>
            <a:ext cx="1504547" cy="359923"/>
          </a:xfrm>
          <a:prstGeom prst="rect">
            <a:avLst/>
          </a:prstGeom>
          <a:noFill/>
          <a:ln>
            <a:solidFill>
              <a:schemeClr val="bg1"/>
            </a:solidFill>
          </a:ln>
          <a:effectLst>
            <a:glow rad="63500">
              <a:schemeClr val="accent2">
                <a:satMod val="175000"/>
                <a:alpha val="40000"/>
              </a:schemeClr>
            </a:glow>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Rectangle 17">
            <a:extLst>
              <a:ext uri="{FF2B5EF4-FFF2-40B4-BE49-F238E27FC236}">
                <a16:creationId xmlns:a16="http://schemas.microsoft.com/office/drawing/2014/main" id="{95EF200F-F951-6A78-D3F4-6DD03A06AC28}"/>
              </a:ext>
            </a:extLst>
          </p:cNvPr>
          <p:cNvSpPr/>
          <p:nvPr/>
        </p:nvSpPr>
        <p:spPr>
          <a:xfrm>
            <a:off x="2500775" y="3446839"/>
            <a:ext cx="1390289" cy="162123"/>
          </a:xfrm>
          <a:prstGeom prst="rect">
            <a:avLst/>
          </a:prstGeom>
          <a:noFill/>
          <a:ln>
            <a:solidFill>
              <a:srgbClr val="00B0F0"/>
            </a:solidFill>
          </a:ln>
          <a:effectLst>
            <a:glow rad="63500">
              <a:schemeClr val="accent2">
                <a:satMod val="175000"/>
                <a:alpha val="40000"/>
              </a:schemeClr>
            </a:glow>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Rectangle 18">
            <a:extLst>
              <a:ext uri="{FF2B5EF4-FFF2-40B4-BE49-F238E27FC236}">
                <a16:creationId xmlns:a16="http://schemas.microsoft.com/office/drawing/2014/main" id="{C4AC6C31-E10E-01B1-7F57-C5D7F14B828E}"/>
              </a:ext>
            </a:extLst>
          </p:cNvPr>
          <p:cNvSpPr/>
          <p:nvPr/>
        </p:nvSpPr>
        <p:spPr>
          <a:xfrm>
            <a:off x="6611563" y="3150138"/>
            <a:ext cx="1504547" cy="331963"/>
          </a:xfrm>
          <a:prstGeom prst="rect">
            <a:avLst/>
          </a:prstGeom>
          <a:noFill/>
          <a:ln>
            <a:solidFill>
              <a:srgbClr val="00B0F0"/>
            </a:solidFill>
          </a:ln>
          <a:effectLst>
            <a:glow rad="63500">
              <a:schemeClr val="accent2">
                <a:satMod val="175000"/>
                <a:alpha val="40000"/>
              </a:schemeClr>
            </a:glow>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TextBox 19">
            <a:extLst>
              <a:ext uri="{FF2B5EF4-FFF2-40B4-BE49-F238E27FC236}">
                <a16:creationId xmlns:a16="http://schemas.microsoft.com/office/drawing/2014/main" id="{0A7817D3-5CF9-0FE9-5429-99A1AACC5659}"/>
              </a:ext>
            </a:extLst>
          </p:cNvPr>
          <p:cNvSpPr txBox="1"/>
          <p:nvPr/>
        </p:nvSpPr>
        <p:spPr>
          <a:xfrm>
            <a:off x="219946" y="1895642"/>
            <a:ext cx="1857231" cy="646331"/>
          </a:xfrm>
          <a:prstGeom prst="rect">
            <a:avLst/>
          </a:prstGeom>
          <a:noFill/>
        </p:spPr>
        <p:txBody>
          <a:bodyPr wrap="square" rtlCol="0">
            <a:spAutoFit/>
          </a:bodyPr>
          <a:lstStyle/>
          <a:p>
            <a:r>
              <a:rPr lang="en-US"/>
              <a:t>1.Gửi bản tin </a:t>
            </a:r>
          </a:p>
          <a:p>
            <a:r>
              <a:rPr lang="en-US"/>
              <a:t>POLL</a:t>
            </a:r>
            <a:endParaRPr lang="vi-VN"/>
          </a:p>
        </p:txBody>
      </p:sp>
      <p:sp>
        <p:nvSpPr>
          <p:cNvPr id="21" name="TextBox 20">
            <a:extLst>
              <a:ext uri="{FF2B5EF4-FFF2-40B4-BE49-F238E27FC236}">
                <a16:creationId xmlns:a16="http://schemas.microsoft.com/office/drawing/2014/main" id="{4046A9F9-C079-9218-C96C-A488A2556E66}"/>
              </a:ext>
            </a:extLst>
          </p:cNvPr>
          <p:cNvSpPr txBox="1"/>
          <p:nvPr/>
        </p:nvSpPr>
        <p:spPr>
          <a:xfrm>
            <a:off x="229762" y="2847729"/>
            <a:ext cx="1513472" cy="646331"/>
          </a:xfrm>
          <a:prstGeom prst="rect">
            <a:avLst/>
          </a:prstGeom>
          <a:noFill/>
        </p:spPr>
        <p:txBody>
          <a:bodyPr wrap="square" rtlCol="0">
            <a:spAutoFit/>
          </a:bodyPr>
          <a:lstStyle/>
          <a:p>
            <a:r>
              <a:rPr lang="en-US"/>
              <a:t>4.Nhận bản tin ANWSER</a:t>
            </a:r>
            <a:endParaRPr lang="vi-VN"/>
          </a:p>
        </p:txBody>
      </p:sp>
      <p:sp>
        <p:nvSpPr>
          <p:cNvPr id="22" name="TextBox 21">
            <a:extLst>
              <a:ext uri="{FF2B5EF4-FFF2-40B4-BE49-F238E27FC236}">
                <a16:creationId xmlns:a16="http://schemas.microsoft.com/office/drawing/2014/main" id="{7713DD61-FB2A-FF07-28C0-4B33B8237EA4}"/>
              </a:ext>
            </a:extLst>
          </p:cNvPr>
          <p:cNvSpPr txBox="1"/>
          <p:nvPr/>
        </p:nvSpPr>
        <p:spPr>
          <a:xfrm>
            <a:off x="229762" y="3999194"/>
            <a:ext cx="1237145" cy="646331"/>
          </a:xfrm>
          <a:prstGeom prst="rect">
            <a:avLst/>
          </a:prstGeom>
          <a:noFill/>
        </p:spPr>
        <p:txBody>
          <a:bodyPr wrap="square" rtlCol="0">
            <a:spAutoFit/>
          </a:bodyPr>
          <a:lstStyle/>
          <a:p>
            <a:r>
              <a:rPr lang="en-US"/>
              <a:t>5.Gửi bản tin FINAL</a:t>
            </a:r>
            <a:endParaRPr lang="vi-VN"/>
          </a:p>
        </p:txBody>
      </p:sp>
      <p:sp>
        <p:nvSpPr>
          <p:cNvPr id="23" name="TextBox 22">
            <a:extLst>
              <a:ext uri="{FF2B5EF4-FFF2-40B4-BE49-F238E27FC236}">
                <a16:creationId xmlns:a16="http://schemas.microsoft.com/office/drawing/2014/main" id="{9F3B2425-DE6D-AFF1-3EDA-C915EC0871B8}"/>
              </a:ext>
            </a:extLst>
          </p:cNvPr>
          <p:cNvSpPr txBox="1"/>
          <p:nvPr/>
        </p:nvSpPr>
        <p:spPr>
          <a:xfrm>
            <a:off x="235004" y="5145197"/>
            <a:ext cx="1379787" cy="646331"/>
          </a:xfrm>
          <a:prstGeom prst="rect">
            <a:avLst/>
          </a:prstGeom>
          <a:noFill/>
        </p:spPr>
        <p:txBody>
          <a:bodyPr wrap="square" rtlCol="0">
            <a:spAutoFit/>
          </a:bodyPr>
          <a:lstStyle/>
          <a:p>
            <a:r>
              <a:rPr lang="en-US"/>
              <a:t>7.Nhận bản tin REPORT</a:t>
            </a:r>
            <a:endParaRPr lang="vi-VN"/>
          </a:p>
        </p:txBody>
      </p:sp>
      <p:sp>
        <p:nvSpPr>
          <p:cNvPr id="24" name="TextBox 23">
            <a:extLst>
              <a:ext uri="{FF2B5EF4-FFF2-40B4-BE49-F238E27FC236}">
                <a16:creationId xmlns:a16="http://schemas.microsoft.com/office/drawing/2014/main" id="{59EAFF0D-EA07-26AC-4FD4-40A430930392}"/>
              </a:ext>
            </a:extLst>
          </p:cNvPr>
          <p:cNvSpPr txBox="1"/>
          <p:nvPr/>
        </p:nvSpPr>
        <p:spPr>
          <a:xfrm>
            <a:off x="10678528" y="1649396"/>
            <a:ext cx="1513473" cy="646331"/>
          </a:xfrm>
          <a:prstGeom prst="rect">
            <a:avLst/>
          </a:prstGeom>
          <a:noFill/>
        </p:spPr>
        <p:txBody>
          <a:bodyPr wrap="square" rtlCol="0">
            <a:spAutoFit/>
          </a:bodyPr>
          <a:lstStyle/>
          <a:p>
            <a:r>
              <a:rPr lang="en-US"/>
              <a:t>2.Nhận bản tin POLL</a:t>
            </a:r>
            <a:endParaRPr lang="vi-VN"/>
          </a:p>
        </p:txBody>
      </p:sp>
      <p:sp>
        <p:nvSpPr>
          <p:cNvPr id="25" name="TextBox 24">
            <a:extLst>
              <a:ext uri="{FF2B5EF4-FFF2-40B4-BE49-F238E27FC236}">
                <a16:creationId xmlns:a16="http://schemas.microsoft.com/office/drawing/2014/main" id="{A7F76929-AF45-006F-B7F0-589D742A43D9}"/>
              </a:ext>
            </a:extLst>
          </p:cNvPr>
          <p:cNvSpPr txBox="1"/>
          <p:nvPr/>
        </p:nvSpPr>
        <p:spPr>
          <a:xfrm>
            <a:off x="10678528" y="2694560"/>
            <a:ext cx="1513472" cy="646331"/>
          </a:xfrm>
          <a:prstGeom prst="rect">
            <a:avLst/>
          </a:prstGeom>
          <a:noFill/>
        </p:spPr>
        <p:txBody>
          <a:bodyPr wrap="square" rtlCol="0">
            <a:spAutoFit/>
          </a:bodyPr>
          <a:lstStyle/>
          <a:p>
            <a:r>
              <a:rPr lang="en-US"/>
              <a:t>3.Gửi bản tin ANWSER</a:t>
            </a:r>
            <a:endParaRPr lang="vi-VN"/>
          </a:p>
        </p:txBody>
      </p:sp>
      <p:sp>
        <p:nvSpPr>
          <p:cNvPr id="26" name="TextBox 25">
            <a:extLst>
              <a:ext uri="{FF2B5EF4-FFF2-40B4-BE49-F238E27FC236}">
                <a16:creationId xmlns:a16="http://schemas.microsoft.com/office/drawing/2014/main" id="{805E56F6-182A-219D-F6AA-8A735F19B94E}"/>
              </a:ext>
            </a:extLst>
          </p:cNvPr>
          <p:cNvSpPr txBox="1"/>
          <p:nvPr/>
        </p:nvSpPr>
        <p:spPr>
          <a:xfrm>
            <a:off x="10719851" y="3922262"/>
            <a:ext cx="1472149" cy="646331"/>
          </a:xfrm>
          <a:prstGeom prst="rect">
            <a:avLst/>
          </a:prstGeom>
          <a:noFill/>
        </p:spPr>
        <p:txBody>
          <a:bodyPr wrap="square" rtlCol="0">
            <a:spAutoFit/>
          </a:bodyPr>
          <a:lstStyle/>
          <a:p>
            <a:r>
              <a:rPr lang="en-US"/>
              <a:t>6.Nhận bản tin FINAL</a:t>
            </a:r>
            <a:endParaRPr lang="vi-VN"/>
          </a:p>
        </p:txBody>
      </p:sp>
      <p:sp>
        <p:nvSpPr>
          <p:cNvPr id="27" name="TextBox 26">
            <a:extLst>
              <a:ext uri="{FF2B5EF4-FFF2-40B4-BE49-F238E27FC236}">
                <a16:creationId xmlns:a16="http://schemas.microsoft.com/office/drawing/2014/main" id="{1810FB75-32F9-6F05-CB22-03355FA12578}"/>
              </a:ext>
            </a:extLst>
          </p:cNvPr>
          <p:cNvSpPr txBox="1"/>
          <p:nvPr/>
        </p:nvSpPr>
        <p:spPr>
          <a:xfrm>
            <a:off x="10719851" y="5149820"/>
            <a:ext cx="1237145" cy="646331"/>
          </a:xfrm>
          <a:prstGeom prst="rect">
            <a:avLst/>
          </a:prstGeom>
          <a:noFill/>
        </p:spPr>
        <p:txBody>
          <a:bodyPr wrap="square" rtlCol="0">
            <a:spAutoFit/>
          </a:bodyPr>
          <a:lstStyle/>
          <a:p>
            <a:r>
              <a:rPr lang="en-US"/>
              <a:t>8.Gửi bản tin REPORT</a:t>
            </a:r>
            <a:endParaRPr lang="vi-VN"/>
          </a:p>
        </p:txBody>
      </p:sp>
      <p:cxnSp>
        <p:nvCxnSpPr>
          <p:cNvPr id="29" name="Straight Arrow Connector 28">
            <a:extLst>
              <a:ext uri="{FF2B5EF4-FFF2-40B4-BE49-F238E27FC236}">
                <a16:creationId xmlns:a16="http://schemas.microsoft.com/office/drawing/2014/main" id="{72D8D0DF-C939-3CAF-2EF1-9867F0448014}"/>
              </a:ext>
            </a:extLst>
          </p:cNvPr>
          <p:cNvCxnSpPr>
            <a:stCxn id="12" idx="1"/>
          </p:cNvCxnSpPr>
          <p:nvPr/>
        </p:nvCxnSpPr>
        <p:spPr>
          <a:xfrm flipH="1" flipV="1">
            <a:off x="1466907" y="2218807"/>
            <a:ext cx="1033101" cy="25688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1" name="Straight Arrow Connector 30">
            <a:extLst>
              <a:ext uri="{FF2B5EF4-FFF2-40B4-BE49-F238E27FC236}">
                <a16:creationId xmlns:a16="http://schemas.microsoft.com/office/drawing/2014/main" id="{9F37F5B3-603D-C179-B651-6FEA29A20F9B}"/>
              </a:ext>
            </a:extLst>
          </p:cNvPr>
          <p:cNvCxnSpPr>
            <a:stCxn id="15" idx="1"/>
          </p:cNvCxnSpPr>
          <p:nvPr/>
        </p:nvCxnSpPr>
        <p:spPr>
          <a:xfrm flipH="1">
            <a:off x="1614791" y="2874522"/>
            <a:ext cx="885984" cy="35667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3" name="Straight Arrow Connector 32">
            <a:extLst>
              <a:ext uri="{FF2B5EF4-FFF2-40B4-BE49-F238E27FC236}">
                <a16:creationId xmlns:a16="http://schemas.microsoft.com/office/drawing/2014/main" id="{07F7EB0F-7253-8D50-7D80-94AB9BB1F168}"/>
              </a:ext>
            </a:extLst>
          </p:cNvPr>
          <p:cNvCxnSpPr>
            <a:stCxn id="16" idx="1"/>
            <a:endCxn id="22" idx="3"/>
          </p:cNvCxnSpPr>
          <p:nvPr/>
        </p:nvCxnSpPr>
        <p:spPr>
          <a:xfrm flipH="1">
            <a:off x="1466907" y="3231201"/>
            <a:ext cx="1033868" cy="109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5" name="Straight Arrow Connector 34">
            <a:extLst>
              <a:ext uri="{FF2B5EF4-FFF2-40B4-BE49-F238E27FC236}">
                <a16:creationId xmlns:a16="http://schemas.microsoft.com/office/drawing/2014/main" id="{E6A82027-C5E8-CD63-1DD2-E7AB5DD52E87}"/>
              </a:ext>
            </a:extLst>
          </p:cNvPr>
          <p:cNvCxnSpPr>
            <a:cxnSpLocks/>
            <a:stCxn id="18" idx="1"/>
            <a:endCxn id="23" idx="3"/>
          </p:cNvCxnSpPr>
          <p:nvPr/>
        </p:nvCxnSpPr>
        <p:spPr>
          <a:xfrm flipH="1">
            <a:off x="1614791" y="3527901"/>
            <a:ext cx="885984" cy="194046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7" name="Straight Arrow Connector 36">
            <a:extLst>
              <a:ext uri="{FF2B5EF4-FFF2-40B4-BE49-F238E27FC236}">
                <a16:creationId xmlns:a16="http://schemas.microsoft.com/office/drawing/2014/main" id="{992BB4A7-A5FB-694D-6EBE-1EEF3D3EE0BB}"/>
              </a:ext>
            </a:extLst>
          </p:cNvPr>
          <p:cNvCxnSpPr>
            <a:stCxn id="13" idx="3"/>
            <a:endCxn id="24" idx="1"/>
          </p:cNvCxnSpPr>
          <p:nvPr/>
        </p:nvCxnSpPr>
        <p:spPr>
          <a:xfrm flipV="1">
            <a:off x="8116112" y="1972562"/>
            <a:ext cx="2562416" cy="25507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9" name="Straight Arrow Connector 38">
            <a:extLst>
              <a:ext uri="{FF2B5EF4-FFF2-40B4-BE49-F238E27FC236}">
                <a16:creationId xmlns:a16="http://schemas.microsoft.com/office/drawing/2014/main" id="{D145CE20-241C-246A-5C88-3B063C65E639}"/>
              </a:ext>
            </a:extLst>
          </p:cNvPr>
          <p:cNvCxnSpPr>
            <a:stCxn id="14" idx="3"/>
            <a:endCxn id="25" idx="1"/>
          </p:cNvCxnSpPr>
          <p:nvPr/>
        </p:nvCxnSpPr>
        <p:spPr>
          <a:xfrm>
            <a:off x="8116111" y="2601069"/>
            <a:ext cx="2562417" cy="41665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1" name="Straight Arrow Connector 40">
            <a:extLst>
              <a:ext uri="{FF2B5EF4-FFF2-40B4-BE49-F238E27FC236}">
                <a16:creationId xmlns:a16="http://schemas.microsoft.com/office/drawing/2014/main" id="{9C988E80-3566-587D-D6B4-3EF05D4B81CE}"/>
              </a:ext>
            </a:extLst>
          </p:cNvPr>
          <p:cNvCxnSpPr>
            <a:cxnSpLocks/>
            <a:stCxn id="17" idx="3"/>
            <a:endCxn id="26" idx="1"/>
          </p:cNvCxnSpPr>
          <p:nvPr/>
        </p:nvCxnSpPr>
        <p:spPr>
          <a:xfrm>
            <a:off x="8116110" y="2944849"/>
            <a:ext cx="2603741" cy="130057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3" name="Straight Arrow Connector 42">
            <a:extLst>
              <a:ext uri="{FF2B5EF4-FFF2-40B4-BE49-F238E27FC236}">
                <a16:creationId xmlns:a16="http://schemas.microsoft.com/office/drawing/2014/main" id="{85AA02A1-4F2F-4B02-8B94-047AB7E4A494}"/>
              </a:ext>
            </a:extLst>
          </p:cNvPr>
          <p:cNvCxnSpPr>
            <a:stCxn id="19" idx="3"/>
            <a:endCxn id="27" idx="1"/>
          </p:cNvCxnSpPr>
          <p:nvPr/>
        </p:nvCxnSpPr>
        <p:spPr>
          <a:xfrm>
            <a:off x="8116110" y="3316120"/>
            <a:ext cx="2603741" cy="215686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992560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descr="A picture containing diagram, text, screenshot, line&#10;&#10;Description automatically generated">
            <a:extLst>
              <a:ext uri="{FF2B5EF4-FFF2-40B4-BE49-F238E27FC236}">
                <a16:creationId xmlns:a16="http://schemas.microsoft.com/office/drawing/2014/main" id="{58134533-8318-4DA1-9079-4A338F5392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000" y="1084490"/>
            <a:ext cx="5802037" cy="4975144"/>
          </a:xfrm>
          <a:prstGeom prst="rect">
            <a:avLst/>
          </a:prstGeom>
        </p:spPr>
      </p:pic>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4. Kết quả thử nghiệm và đánh giá</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21</a:t>
            </a:fld>
            <a:endParaRPr lang="en-US" dirty="0"/>
          </a:p>
        </p:txBody>
      </p:sp>
      <p:pic>
        <p:nvPicPr>
          <p:cNvPr id="6" name="Picture 5" descr="A computer on the floor&#10;&#10;Description automatically generated with medium confidence">
            <a:extLst>
              <a:ext uri="{FF2B5EF4-FFF2-40B4-BE49-F238E27FC236}">
                <a16:creationId xmlns:a16="http://schemas.microsoft.com/office/drawing/2014/main" id="{D983EA86-7DFD-389B-0849-644B1EECC7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6918868" y="931188"/>
            <a:ext cx="4269294" cy="5692392"/>
          </a:xfrm>
          <a:prstGeom prst="rect">
            <a:avLst/>
          </a:prstGeom>
        </p:spPr>
      </p:pic>
      <p:sp>
        <p:nvSpPr>
          <p:cNvPr id="7" name="Oval 6">
            <a:extLst>
              <a:ext uri="{FF2B5EF4-FFF2-40B4-BE49-F238E27FC236}">
                <a16:creationId xmlns:a16="http://schemas.microsoft.com/office/drawing/2014/main" id="{3C8F5056-E9C1-C6E7-B7FE-D304953BB2F5}"/>
              </a:ext>
            </a:extLst>
          </p:cNvPr>
          <p:cNvSpPr/>
          <p:nvPr/>
        </p:nvSpPr>
        <p:spPr>
          <a:xfrm>
            <a:off x="7783001" y="1649128"/>
            <a:ext cx="686229" cy="606584"/>
          </a:xfrm>
          <a:prstGeom prst="ellipse">
            <a:avLst/>
          </a:prstGeom>
          <a:noFill/>
          <a:ln>
            <a:solidFill>
              <a:srgbClr val="FFFF00"/>
            </a:solidFill>
          </a:ln>
          <a:effectLst>
            <a:glow rad="1397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Oval 7">
            <a:extLst>
              <a:ext uri="{FF2B5EF4-FFF2-40B4-BE49-F238E27FC236}">
                <a16:creationId xmlns:a16="http://schemas.microsoft.com/office/drawing/2014/main" id="{DC92BA12-5B0C-F9CB-C4DB-F1D28F619DB8}"/>
              </a:ext>
            </a:extLst>
          </p:cNvPr>
          <p:cNvSpPr/>
          <p:nvPr/>
        </p:nvSpPr>
        <p:spPr>
          <a:xfrm>
            <a:off x="7567092" y="4680159"/>
            <a:ext cx="686229" cy="606584"/>
          </a:xfrm>
          <a:prstGeom prst="ellipse">
            <a:avLst/>
          </a:prstGeom>
          <a:noFill/>
          <a:ln>
            <a:solidFill>
              <a:srgbClr val="FFFF00"/>
            </a:solidFill>
          </a:ln>
          <a:effectLst>
            <a:glow rad="1397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Oval 8">
            <a:extLst>
              <a:ext uri="{FF2B5EF4-FFF2-40B4-BE49-F238E27FC236}">
                <a16:creationId xmlns:a16="http://schemas.microsoft.com/office/drawing/2014/main" id="{4B1957CC-C4A7-9882-24AE-64A959C6F99A}"/>
              </a:ext>
            </a:extLst>
          </p:cNvPr>
          <p:cNvSpPr/>
          <p:nvPr/>
        </p:nvSpPr>
        <p:spPr>
          <a:xfrm>
            <a:off x="10806657" y="1681531"/>
            <a:ext cx="686229" cy="606584"/>
          </a:xfrm>
          <a:prstGeom prst="ellipse">
            <a:avLst/>
          </a:prstGeom>
          <a:noFill/>
          <a:ln>
            <a:solidFill>
              <a:srgbClr val="FFFF00"/>
            </a:solidFill>
          </a:ln>
          <a:effectLst>
            <a:glow rad="1397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Oval 9">
            <a:extLst>
              <a:ext uri="{FF2B5EF4-FFF2-40B4-BE49-F238E27FC236}">
                <a16:creationId xmlns:a16="http://schemas.microsoft.com/office/drawing/2014/main" id="{7BDDA026-5A8B-90D1-4C20-EF3C766CCC6C}"/>
              </a:ext>
            </a:extLst>
          </p:cNvPr>
          <p:cNvSpPr/>
          <p:nvPr/>
        </p:nvSpPr>
        <p:spPr>
          <a:xfrm>
            <a:off x="8915348" y="2736832"/>
            <a:ext cx="686229" cy="606584"/>
          </a:xfrm>
          <a:prstGeom prst="ellipse">
            <a:avLst/>
          </a:prstGeom>
          <a:noFill/>
          <a:ln>
            <a:solidFill>
              <a:srgbClr val="FF0000"/>
            </a:solidFill>
          </a:ln>
          <a:effectLst>
            <a:glow rad="1397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2" name="Straight Arrow Connector 11">
            <a:extLst>
              <a:ext uri="{FF2B5EF4-FFF2-40B4-BE49-F238E27FC236}">
                <a16:creationId xmlns:a16="http://schemas.microsoft.com/office/drawing/2014/main" id="{9F68D362-6412-5F32-66F6-91D1F1381A62}"/>
              </a:ext>
            </a:extLst>
          </p:cNvPr>
          <p:cNvCxnSpPr>
            <a:cxnSpLocks/>
            <a:stCxn id="7" idx="2"/>
            <a:endCxn id="13" idx="3"/>
          </p:cNvCxnSpPr>
          <p:nvPr/>
        </p:nvCxnSpPr>
        <p:spPr>
          <a:xfrm flipH="1" flipV="1">
            <a:off x="6719924" y="1127056"/>
            <a:ext cx="1063077" cy="825364"/>
          </a:xfrm>
          <a:prstGeom prst="straightConnector1">
            <a:avLst/>
          </a:prstGeom>
          <a:ln>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7870984-AFDE-89E9-600A-6E1581F348FA}"/>
              </a:ext>
            </a:extLst>
          </p:cNvPr>
          <p:cNvSpPr txBox="1"/>
          <p:nvPr/>
        </p:nvSpPr>
        <p:spPr>
          <a:xfrm>
            <a:off x="5694714" y="942390"/>
            <a:ext cx="1025210" cy="369332"/>
          </a:xfrm>
          <a:prstGeom prst="rect">
            <a:avLst/>
          </a:prstGeom>
          <a:noFill/>
        </p:spPr>
        <p:txBody>
          <a:bodyPr wrap="square" rtlCol="0">
            <a:spAutoFit/>
          </a:bodyPr>
          <a:lstStyle/>
          <a:p>
            <a:r>
              <a:rPr lang="en-US"/>
              <a:t>ANCHOR</a:t>
            </a:r>
            <a:endParaRPr lang="vi-VN"/>
          </a:p>
        </p:txBody>
      </p:sp>
      <p:cxnSp>
        <p:nvCxnSpPr>
          <p:cNvPr id="16" name="Straight Arrow Connector 15">
            <a:extLst>
              <a:ext uri="{FF2B5EF4-FFF2-40B4-BE49-F238E27FC236}">
                <a16:creationId xmlns:a16="http://schemas.microsoft.com/office/drawing/2014/main" id="{C147452F-B680-597B-DE32-846B4298E1FB}"/>
              </a:ext>
            </a:extLst>
          </p:cNvPr>
          <p:cNvCxnSpPr>
            <a:cxnSpLocks/>
            <a:stCxn id="8" idx="2"/>
            <a:endCxn id="13" idx="2"/>
          </p:cNvCxnSpPr>
          <p:nvPr/>
        </p:nvCxnSpPr>
        <p:spPr>
          <a:xfrm flipH="1" flipV="1">
            <a:off x="6207319" y="1311722"/>
            <a:ext cx="1359773" cy="3671729"/>
          </a:xfrm>
          <a:prstGeom prst="straightConnector1">
            <a:avLst/>
          </a:prstGeom>
          <a:ln>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B0677A1-38D6-1EBD-1106-D6D793FB5B61}"/>
              </a:ext>
            </a:extLst>
          </p:cNvPr>
          <p:cNvCxnSpPr>
            <a:cxnSpLocks/>
            <a:stCxn id="9" idx="2"/>
            <a:endCxn id="13" idx="3"/>
          </p:cNvCxnSpPr>
          <p:nvPr/>
        </p:nvCxnSpPr>
        <p:spPr>
          <a:xfrm flipH="1" flipV="1">
            <a:off x="6719924" y="1127056"/>
            <a:ext cx="4086733" cy="857767"/>
          </a:xfrm>
          <a:prstGeom prst="straightConnector1">
            <a:avLst/>
          </a:prstGeom>
          <a:ln>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6BBC53B-474A-FDD0-E1D5-47D6DE6F1881}"/>
              </a:ext>
            </a:extLst>
          </p:cNvPr>
          <p:cNvCxnSpPr>
            <a:cxnSpLocks/>
            <a:stCxn id="10" idx="6"/>
            <a:endCxn id="21" idx="1"/>
          </p:cNvCxnSpPr>
          <p:nvPr/>
        </p:nvCxnSpPr>
        <p:spPr>
          <a:xfrm flipV="1">
            <a:off x="9601577" y="1127056"/>
            <a:ext cx="1092087" cy="1913068"/>
          </a:xfrm>
          <a:prstGeom prst="straightConnector1">
            <a:avLst/>
          </a:prstGeom>
          <a:ln>
            <a:solidFill>
              <a:srgbClr val="FFFF00"/>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26C08FA-3A20-8194-7116-63BC74703631}"/>
              </a:ext>
            </a:extLst>
          </p:cNvPr>
          <p:cNvSpPr txBox="1"/>
          <p:nvPr/>
        </p:nvSpPr>
        <p:spPr>
          <a:xfrm>
            <a:off x="10693664" y="942390"/>
            <a:ext cx="912213" cy="369332"/>
          </a:xfrm>
          <a:prstGeom prst="rect">
            <a:avLst/>
          </a:prstGeom>
          <a:noFill/>
        </p:spPr>
        <p:txBody>
          <a:bodyPr wrap="square" rtlCol="0">
            <a:spAutoFit/>
          </a:bodyPr>
          <a:lstStyle/>
          <a:p>
            <a:r>
              <a:rPr lang="en-US"/>
              <a:t>TAG</a:t>
            </a:r>
            <a:endParaRPr lang="vi-VN"/>
          </a:p>
        </p:txBody>
      </p:sp>
    </p:spTree>
    <p:extLst>
      <p:ext uri="{BB962C8B-B14F-4D97-AF65-F5344CB8AC3E}">
        <p14:creationId xmlns:p14="http://schemas.microsoft.com/office/powerpoint/2010/main" val="2710134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4. Kết quả thử nghiệm và đánh giá</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22</a:t>
            </a:fld>
            <a:endParaRPr lang="en-US" dirty="0"/>
          </a:p>
        </p:txBody>
      </p:sp>
      <p:graphicFrame>
        <p:nvGraphicFramePr>
          <p:cNvPr id="7" name="Table 7">
            <a:extLst>
              <a:ext uri="{FF2B5EF4-FFF2-40B4-BE49-F238E27FC236}">
                <a16:creationId xmlns:a16="http://schemas.microsoft.com/office/drawing/2014/main" id="{02C28B6C-C945-2A0D-F5DC-0B8B63A0EF8C}"/>
              </a:ext>
            </a:extLst>
          </p:cNvPr>
          <p:cNvGraphicFramePr>
            <a:graphicFrameLocks noGrp="1"/>
          </p:cNvGraphicFramePr>
          <p:nvPr>
            <p:extLst>
              <p:ext uri="{D42A27DB-BD31-4B8C-83A1-F6EECF244321}">
                <p14:modId xmlns:p14="http://schemas.microsoft.com/office/powerpoint/2010/main" val="3818166860"/>
              </p:ext>
            </p:extLst>
          </p:nvPr>
        </p:nvGraphicFramePr>
        <p:xfrm>
          <a:off x="481209" y="1765908"/>
          <a:ext cx="11229582" cy="3297722"/>
        </p:xfrm>
        <a:graphic>
          <a:graphicData uri="http://schemas.openxmlformats.org/drawingml/2006/table">
            <a:tbl>
              <a:tblPr firstRow="1" bandRow="1">
                <a:tableStyleId>{5C22544A-7EE6-4342-B048-85BDC9FD1C3A}</a:tableStyleId>
              </a:tblPr>
              <a:tblGrid>
                <a:gridCol w="1871597">
                  <a:extLst>
                    <a:ext uri="{9D8B030D-6E8A-4147-A177-3AD203B41FA5}">
                      <a16:colId xmlns:a16="http://schemas.microsoft.com/office/drawing/2014/main" val="1033049157"/>
                    </a:ext>
                  </a:extLst>
                </a:gridCol>
                <a:gridCol w="1871597">
                  <a:extLst>
                    <a:ext uri="{9D8B030D-6E8A-4147-A177-3AD203B41FA5}">
                      <a16:colId xmlns:a16="http://schemas.microsoft.com/office/drawing/2014/main" val="2521195189"/>
                    </a:ext>
                  </a:extLst>
                </a:gridCol>
                <a:gridCol w="1871597">
                  <a:extLst>
                    <a:ext uri="{9D8B030D-6E8A-4147-A177-3AD203B41FA5}">
                      <a16:colId xmlns:a16="http://schemas.microsoft.com/office/drawing/2014/main" val="410237140"/>
                    </a:ext>
                  </a:extLst>
                </a:gridCol>
                <a:gridCol w="1871597">
                  <a:extLst>
                    <a:ext uri="{9D8B030D-6E8A-4147-A177-3AD203B41FA5}">
                      <a16:colId xmlns:a16="http://schemas.microsoft.com/office/drawing/2014/main" val="1750690787"/>
                    </a:ext>
                  </a:extLst>
                </a:gridCol>
                <a:gridCol w="1871597">
                  <a:extLst>
                    <a:ext uri="{9D8B030D-6E8A-4147-A177-3AD203B41FA5}">
                      <a16:colId xmlns:a16="http://schemas.microsoft.com/office/drawing/2014/main" val="3575079421"/>
                    </a:ext>
                  </a:extLst>
                </a:gridCol>
                <a:gridCol w="1871597">
                  <a:extLst>
                    <a:ext uri="{9D8B030D-6E8A-4147-A177-3AD203B41FA5}">
                      <a16:colId xmlns:a16="http://schemas.microsoft.com/office/drawing/2014/main" val="1311828869"/>
                    </a:ext>
                  </a:extLst>
                </a:gridCol>
              </a:tblGrid>
              <a:tr h="544749">
                <a:tc>
                  <a:txBody>
                    <a:bodyPr/>
                    <a:lstStyle/>
                    <a:p>
                      <a:pPr marL="0" marR="0" algn="ctr">
                        <a:lnSpc>
                          <a:spcPct val="107000"/>
                        </a:lnSpc>
                        <a:spcBef>
                          <a:spcPts val="0"/>
                        </a:spcBef>
                        <a:spcAft>
                          <a:spcPts val="0"/>
                        </a:spcAft>
                      </a:pPr>
                      <a:r>
                        <a:rPr lang="en-US" sz="1800" kern="100">
                          <a:effectLst/>
                          <a:latin typeface="Calibri" panose="020F0502020204030204" pitchFamily="34" charset="0"/>
                          <a:ea typeface="Calibri" panose="020F0502020204030204" pitchFamily="34" charset="0"/>
                          <a:cs typeface="Arial" panose="020B0604020202020204" pitchFamily="34" charset="0"/>
                        </a:rPr>
                        <a:t>Khoảng cách thực (cm)</a:t>
                      </a:r>
                      <a:endParaRPr lang="vi-VN" sz="18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800" kern="100">
                          <a:effectLst/>
                          <a:latin typeface="Calibri" panose="020F0502020204030204" pitchFamily="34" charset="0"/>
                          <a:ea typeface="Calibri" panose="020F0502020204030204" pitchFamily="34" charset="0"/>
                          <a:cs typeface="Arial" panose="020B0604020202020204" pitchFamily="34" charset="0"/>
                        </a:rPr>
                        <a:t>Giá trị lớn nhất (cm)</a:t>
                      </a:r>
                      <a:endParaRPr lang="vi-VN" sz="18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800" kern="100">
                          <a:effectLst/>
                          <a:latin typeface="Calibri" panose="020F0502020204030204" pitchFamily="34" charset="0"/>
                          <a:ea typeface="Calibri" panose="020F0502020204030204" pitchFamily="34" charset="0"/>
                          <a:cs typeface="Arial" panose="020B0604020202020204" pitchFamily="34" charset="0"/>
                        </a:rPr>
                        <a:t>Giá trị nhỏ nhất (cm)</a:t>
                      </a:r>
                      <a:endParaRPr lang="vi-VN" sz="18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800" kern="100">
                          <a:effectLst/>
                          <a:latin typeface="Calibri" panose="020F0502020204030204" pitchFamily="34" charset="0"/>
                          <a:ea typeface="Calibri" panose="020F0502020204030204" pitchFamily="34" charset="0"/>
                          <a:cs typeface="Arial" panose="020B0604020202020204" pitchFamily="34" charset="0"/>
                        </a:rPr>
                        <a:t>Giá trị trung bình (cm)</a:t>
                      </a:r>
                      <a:endParaRPr lang="vi-VN" sz="18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800" kern="100">
                          <a:effectLst/>
                          <a:latin typeface="Calibri" panose="020F0502020204030204" pitchFamily="34" charset="0"/>
                          <a:ea typeface="Calibri" panose="020F0502020204030204" pitchFamily="34" charset="0"/>
                          <a:cs typeface="Arial" panose="020B0604020202020204" pitchFamily="34" charset="0"/>
                        </a:rPr>
                        <a:t>Sai số trung bình (cm)</a:t>
                      </a:r>
                      <a:endParaRPr lang="vi-VN" sz="18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800" kern="100">
                          <a:effectLst/>
                          <a:latin typeface="Calibri" panose="020F0502020204030204" pitchFamily="34" charset="0"/>
                          <a:ea typeface="Calibri" panose="020F0502020204030204" pitchFamily="34" charset="0"/>
                          <a:cs typeface="Arial" panose="020B0604020202020204" pitchFamily="34" charset="0"/>
                        </a:rPr>
                        <a:t>Sai số lớn nhất (cm)</a:t>
                      </a:r>
                      <a:endParaRPr lang="vi-VN" sz="18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794237780"/>
                  </a:ext>
                </a:extLst>
              </a:tr>
              <a:tr h="544749">
                <a:tc>
                  <a:txBody>
                    <a:bodyPr/>
                    <a:lstStyle/>
                    <a:p>
                      <a:pPr algn="ctr"/>
                      <a:r>
                        <a:rPr lang="en-US"/>
                        <a:t>20.0</a:t>
                      </a:r>
                      <a:endParaRPr lang="vi-VN"/>
                    </a:p>
                  </a:txBody>
                  <a:tcPr/>
                </a:tc>
                <a:tc>
                  <a:txBody>
                    <a:bodyPr/>
                    <a:lstStyle/>
                    <a:p>
                      <a:pPr algn="ctr"/>
                      <a:r>
                        <a:rPr lang="en-US"/>
                        <a:t>35.1</a:t>
                      </a:r>
                      <a:endParaRPr lang="vi-VN"/>
                    </a:p>
                  </a:txBody>
                  <a:tcPr/>
                </a:tc>
                <a:tc>
                  <a:txBody>
                    <a:bodyPr/>
                    <a:lstStyle/>
                    <a:p>
                      <a:pPr algn="ctr"/>
                      <a:r>
                        <a:rPr lang="en-US"/>
                        <a:t>16.6</a:t>
                      </a:r>
                      <a:endParaRPr lang="vi-VN"/>
                    </a:p>
                  </a:txBody>
                  <a:tcPr/>
                </a:tc>
                <a:tc>
                  <a:txBody>
                    <a:bodyPr/>
                    <a:lstStyle/>
                    <a:p>
                      <a:pPr algn="ctr"/>
                      <a:r>
                        <a:rPr lang="en-US"/>
                        <a:t>27.4</a:t>
                      </a:r>
                      <a:endParaRPr lang="vi-VN"/>
                    </a:p>
                  </a:txBody>
                  <a:tcPr/>
                </a:tc>
                <a:tc>
                  <a:txBody>
                    <a:bodyPr/>
                    <a:lstStyle/>
                    <a:p>
                      <a:pPr algn="ctr"/>
                      <a:r>
                        <a:rPr lang="en-US"/>
                        <a:t>7.4</a:t>
                      </a:r>
                      <a:endParaRPr lang="vi-VN"/>
                    </a:p>
                  </a:txBody>
                  <a:tcPr/>
                </a:tc>
                <a:tc>
                  <a:txBody>
                    <a:bodyPr/>
                    <a:lstStyle/>
                    <a:p>
                      <a:pPr algn="ctr"/>
                      <a:r>
                        <a:rPr lang="en-US"/>
                        <a:t>15.1</a:t>
                      </a:r>
                      <a:endParaRPr lang="vi-VN"/>
                    </a:p>
                  </a:txBody>
                  <a:tcPr/>
                </a:tc>
                <a:extLst>
                  <a:ext uri="{0D108BD9-81ED-4DB2-BD59-A6C34878D82A}">
                    <a16:rowId xmlns:a16="http://schemas.microsoft.com/office/drawing/2014/main" val="287213611"/>
                  </a:ext>
                </a:extLst>
              </a:tr>
              <a:tr h="544749">
                <a:tc>
                  <a:txBody>
                    <a:bodyPr/>
                    <a:lstStyle/>
                    <a:p>
                      <a:pPr algn="ctr"/>
                      <a:r>
                        <a:rPr lang="en-US"/>
                        <a:t>80.0</a:t>
                      </a:r>
                      <a:endParaRPr lang="vi-VN"/>
                    </a:p>
                  </a:txBody>
                  <a:tcPr/>
                </a:tc>
                <a:tc>
                  <a:txBody>
                    <a:bodyPr/>
                    <a:lstStyle/>
                    <a:p>
                      <a:pPr algn="ctr"/>
                      <a:r>
                        <a:rPr lang="en-US"/>
                        <a:t>99</a:t>
                      </a:r>
                      <a:endParaRPr lang="vi-VN"/>
                    </a:p>
                  </a:txBody>
                  <a:tcPr/>
                </a:tc>
                <a:tc>
                  <a:txBody>
                    <a:bodyPr/>
                    <a:lstStyle/>
                    <a:p>
                      <a:pPr algn="ctr"/>
                      <a:r>
                        <a:rPr lang="en-US"/>
                        <a:t>57.3</a:t>
                      </a:r>
                      <a:endParaRPr lang="vi-VN"/>
                    </a:p>
                  </a:txBody>
                  <a:tcPr/>
                </a:tc>
                <a:tc>
                  <a:txBody>
                    <a:bodyPr/>
                    <a:lstStyle/>
                    <a:p>
                      <a:pPr algn="ctr"/>
                      <a:r>
                        <a:rPr lang="en-US"/>
                        <a:t>83.5</a:t>
                      </a:r>
                      <a:endParaRPr lang="vi-VN"/>
                    </a:p>
                  </a:txBody>
                  <a:tcPr/>
                </a:tc>
                <a:tc>
                  <a:txBody>
                    <a:bodyPr/>
                    <a:lstStyle/>
                    <a:p>
                      <a:pPr algn="ctr"/>
                      <a:r>
                        <a:rPr lang="en-US"/>
                        <a:t>3.5</a:t>
                      </a:r>
                      <a:endParaRPr lang="vi-VN"/>
                    </a:p>
                  </a:txBody>
                  <a:tcPr/>
                </a:tc>
                <a:tc>
                  <a:txBody>
                    <a:bodyPr/>
                    <a:lstStyle/>
                    <a:p>
                      <a:pPr algn="ctr"/>
                      <a:r>
                        <a:rPr lang="en-US"/>
                        <a:t>19</a:t>
                      </a:r>
                      <a:endParaRPr lang="vi-VN"/>
                    </a:p>
                  </a:txBody>
                  <a:tcPr/>
                </a:tc>
                <a:extLst>
                  <a:ext uri="{0D108BD9-81ED-4DB2-BD59-A6C34878D82A}">
                    <a16:rowId xmlns:a16="http://schemas.microsoft.com/office/drawing/2014/main" val="2530601116"/>
                  </a:ext>
                </a:extLst>
              </a:tr>
              <a:tr h="544749">
                <a:tc>
                  <a:txBody>
                    <a:bodyPr/>
                    <a:lstStyle/>
                    <a:p>
                      <a:pPr algn="ctr"/>
                      <a:r>
                        <a:rPr lang="en-US"/>
                        <a:t>100.0</a:t>
                      </a:r>
                      <a:endParaRPr lang="vi-VN"/>
                    </a:p>
                  </a:txBody>
                  <a:tcPr/>
                </a:tc>
                <a:tc>
                  <a:txBody>
                    <a:bodyPr/>
                    <a:lstStyle/>
                    <a:p>
                      <a:pPr algn="ctr"/>
                      <a:r>
                        <a:rPr lang="en-US"/>
                        <a:t>118.3</a:t>
                      </a:r>
                      <a:endParaRPr lang="vi-VN"/>
                    </a:p>
                  </a:txBody>
                  <a:tcPr/>
                </a:tc>
                <a:tc>
                  <a:txBody>
                    <a:bodyPr/>
                    <a:lstStyle/>
                    <a:p>
                      <a:pPr algn="ctr"/>
                      <a:r>
                        <a:rPr lang="en-US"/>
                        <a:t>79.8</a:t>
                      </a:r>
                      <a:endParaRPr lang="vi-VN"/>
                    </a:p>
                  </a:txBody>
                  <a:tcPr/>
                </a:tc>
                <a:tc>
                  <a:txBody>
                    <a:bodyPr/>
                    <a:lstStyle/>
                    <a:p>
                      <a:pPr algn="ctr"/>
                      <a:r>
                        <a:rPr lang="en-US"/>
                        <a:t>107.6</a:t>
                      </a:r>
                      <a:endParaRPr lang="vi-VN"/>
                    </a:p>
                  </a:txBody>
                  <a:tcPr/>
                </a:tc>
                <a:tc>
                  <a:txBody>
                    <a:bodyPr/>
                    <a:lstStyle/>
                    <a:p>
                      <a:pPr algn="ctr"/>
                      <a:r>
                        <a:rPr lang="en-US"/>
                        <a:t>7.6</a:t>
                      </a:r>
                      <a:endParaRPr lang="vi-VN"/>
                    </a:p>
                  </a:txBody>
                  <a:tcPr/>
                </a:tc>
                <a:tc>
                  <a:txBody>
                    <a:bodyPr/>
                    <a:lstStyle/>
                    <a:p>
                      <a:pPr algn="ctr"/>
                      <a:r>
                        <a:rPr lang="en-US"/>
                        <a:t>18.3</a:t>
                      </a:r>
                      <a:endParaRPr lang="vi-VN"/>
                    </a:p>
                  </a:txBody>
                  <a:tcPr/>
                </a:tc>
                <a:extLst>
                  <a:ext uri="{0D108BD9-81ED-4DB2-BD59-A6C34878D82A}">
                    <a16:rowId xmlns:a16="http://schemas.microsoft.com/office/drawing/2014/main" val="2086821738"/>
                  </a:ext>
                </a:extLst>
              </a:tr>
              <a:tr h="544749">
                <a:tc>
                  <a:txBody>
                    <a:bodyPr/>
                    <a:lstStyle/>
                    <a:p>
                      <a:pPr algn="ctr"/>
                      <a:r>
                        <a:rPr lang="en-US"/>
                        <a:t>110.0</a:t>
                      </a:r>
                      <a:endParaRPr lang="vi-VN"/>
                    </a:p>
                  </a:txBody>
                  <a:tcPr/>
                </a:tc>
                <a:tc>
                  <a:txBody>
                    <a:bodyPr/>
                    <a:lstStyle/>
                    <a:p>
                      <a:pPr algn="ctr"/>
                      <a:r>
                        <a:rPr lang="en-US"/>
                        <a:t>126</a:t>
                      </a:r>
                      <a:endParaRPr lang="vi-VN"/>
                    </a:p>
                  </a:txBody>
                  <a:tcPr/>
                </a:tc>
                <a:tc>
                  <a:txBody>
                    <a:bodyPr/>
                    <a:lstStyle/>
                    <a:p>
                      <a:pPr algn="ctr"/>
                      <a:r>
                        <a:rPr lang="en-US"/>
                        <a:t>103.6</a:t>
                      </a:r>
                      <a:endParaRPr lang="vi-VN"/>
                    </a:p>
                  </a:txBody>
                  <a:tcPr/>
                </a:tc>
                <a:tc>
                  <a:txBody>
                    <a:bodyPr/>
                    <a:lstStyle/>
                    <a:p>
                      <a:pPr algn="ctr"/>
                      <a:r>
                        <a:rPr lang="en-US"/>
                        <a:t>113.7</a:t>
                      </a:r>
                      <a:endParaRPr lang="vi-VN"/>
                    </a:p>
                  </a:txBody>
                  <a:tcPr/>
                </a:tc>
                <a:tc>
                  <a:txBody>
                    <a:bodyPr/>
                    <a:lstStyle/>
                    <a:p>
                      <a:pPr algn="ctr"/>
                      <a:r>
                        <a:rPr lang="en-US"/>
                        <a:t>3.7</a:t>
                      </a:r>
                      <a:endParaRPr lang="vi-VN"/>
                    </a:p>
                  </a:txBody>
                  <a:tcPr/>
                </a:tc>
                <a:tc>
                  <a:txBody>
                    <a:bodyPr/>
                    <a:lstStyle/>
                    <a:p>
                      <a:pPr algn="ctr"/>
                      <a:r>
                        <a:rPr lang="en-US"/>
                        <a:t>16</a:t>
                      </a:r>
                      <a:endParaRPr lang="vi-VN"/>
                    </a:p>
                  </a:txBody>
                  <a:tcPr/>
                </a:tc>
                <a:extLst>
                  <a:ext uri="{0D108BD9-81ED-4DB2-BD59-A6C34878D82A}">
                    <a16:rowId xmlns:a16="http://schemas.microsoft.com/office/drawing/2014/main" val="3551849126"/>
                  </a:ext>
                </a:extLst>
              </a:tr>
              <a:tr h="544749">
                <a:tc>
                  <a:txBody>
                    <a:bodyPr/>
                    <a:lstStyle/>
                    <a:p>
                      <a:pPr algn="ctr"/>
                      <a:r>
                        <a:rPr lang="en-US"/>
                        <a:t>240.0</a:t>
                      </a:r>
                      <a:endParaRPr lang="vi-VN"/>
                    </a:p>
                  </a:txBody>
                  <a:tcPr/>
                </a:tc>
                <a:tc>
                  <a:txBody>
                    <a:bodyPr/>
                    <a:lstStyle/>
                    <a:p>
                      <a:pPr algn="ctr"/>
                      <a:r>
                        <a:rPr lang="en-US"/>
                        <a:t>269.8</a:t>
                      </a:r>
                      <a:endParaRPr lang="vi-VN"/>
                    </a:p>
                  </a:txBody>
                  <a:tcPr/>
                </a:tc>
                <a:tc>
                  <a:txBody>
                    <a:bodyPr/>
                    <a:lstStyle/>
                    <a:p>
                      <a:pPr algn="ctr"/>
                      <a:r>
                        <a:rPr lang="en-US"/>
                        <a:t>235.5</a:t>
                      </a:r>
                      <a:endParaRPr lang="vi-VN"/>
                    </a:p>
                  </a:txBody>
                  <a:tcPr/>
                </a:tc>
                <a:tc>
                  <a:txBody>
                    <a:bodyPr/>
                    <a:lstStyle/>
                    <a:p>
                      <a:pPr algn="ctr"/>
                      <a:r>
                        <a:rPr lang="en-US"/>
                        <a:t>257</a:t>
                      </a:r>
                      <a:endParaRPr lang="vi-VN"/>
                    </a:p>
                  </a:txBody>
                  <a:tcPr/>
                </a:tc>
                <a:tc>
                  <a:txBody>
                    <a:bodyPr/>
                    <a:lstStyle/>
                    <a:p>
                      <a:pPr algn="ctr"/>
                      <a:r>
                        <a:rPr lang="en-US"/>
                        <a:t>17</a:t>
                      </a:r>
                      <a:endParaRPr lang="vi-VN"/>
                    </a:p>
                  </a:txBody>
                  <a:tcPr/>
                </a:tc>
                <a:tc>
                  <a:txBody>
                    <a:bodyPr/>
                    <a:lstStyle/>
                    <a:p>
                      <a:pPr algn="ctr"/>
                      <a:r>
                        <a:rPr lang="en-US"/>
                        <a:t>29.8</a:t>
                      </a:r>
                      <a:endParaRPr lang="vi-VN"/>
                    </a:p>
                  </a:txBody>
                  <a:tcPr/>
                </a:tc>
                <a:extLst>
                  <a:ext uri="{0D108BD9-81ED-4DB2-BD59-A6C34878D82A}">
                    <a16:rowId xmlns:a16="http://schemas.microsoft.com/office/drawing/2014/main" val="99455933"/>
                  </a:ext>
                </a:extLst>
              </a:tr>
            </a:tbl>
          </a:graphicData>
        </a:graphic>
      </p:graphicFrame>
      <p:sp>
        <p:nvSpPr>
          <p:cNvPr id="8" name="TextBox 7">
            <a:extLst>
              <a:ext uri="{FF2B5EF4-FFF2-40B4-BE49-F238E27FC236}">
                <a16:creationId xmlns:a16="http://schemas.microsoft.com/office/drawing/2014/main" id="{5BB9B77E-6BF6-5AF4-2525-4800272119D8}"/>
              </a:ext>
            </a:extLst>
          </p:cNvPr>
          <p:cNvSpPr txBox="1"/>
          <p:nvPr/>
        </p:nvSpPr>
        <p:spPr>
          <a:xfrm>
            <a:off x="856034" y="924128"/>
            <a:ext cx="10468458" cy="523220"/>
          </a:xfrm>
          <a:prstGeom prst="rect">
            <a:avLst/>
          </a:prstGeom>
          <a:noFill/>
        </p:spPr>
        <p:txBody>
          <a:bodyPr wrap="square" rtlCol="0">
            <a:spAutoFit/>
          </a:bodyPr>
          <a:lstStyle/>
          <a:p>
            <a:pPr marL="285750" indent="-285750">
              <a:buFont typeface="Wingdings" panose="05000000000000000000" pitchFamily="2" charset="2"/>
              <a:buChar char="§"/>
            </a:pPr>
            <a:r>
              <a:rPr lang="vi-VN" sz="2800" i="1"/>
              <a:t>Xử lý số liệu đo thử nghiệm trong trường hợp đo khoảng cách</a:t>
            </a:r>
          </a:p>
        </p:txBody>
      </p:sp>
      <p:sp>
        <p:nvSpPr>
          <p:cNvPr id="9" name="TextBox 8">
            <a:extLst>
              <a:ext uri="{FF2B5EF4-FFF2-40B4-BE49-F238E27FC236}">
                <a16:creationId xmlns:a16="http://schemas.microsoft.com/office/drawing/2014/main" id="{39F11D7B-696C-E9F0-3351-C41EFAF46FCA}"/>
              </a:ext>
            </a:extLst>
          </p:cNvPr>
          <p:cNvSpPr txBox="1"/>
          <p:nvPr/>
        </p:nvSpPr>
        <p:spPr>
          <a:xfrm>
            <a:off x="1274323" y="5382190"/>
            <a:ext cx="6089515" cy="461665"/>
          </a:xfrm>
          <a:prstGeom prst="rect">
            <a:avLst/>
          </a:prstGeom>
          <a:noFill/>
        </p:spPr>
        <p:txBody>
          <a:bodyPr wrap="square" rtlCol="0">
            <a:spAutoFit/>
          </a:bodyPr>
          <a:lstStyle/>
          <a:p>
            <a:r>
              <a:rPr lang="vi-VN" sz="2400"/>
              <a:t>=&gt;&gt;&gt; Sai số trung bình nhỏ hơn 30cm</a:t>
            </a:r>
          </a:p>
        </p:txBody>
      </p:sp>
    </p:spTree>
    <p:extLst>
      <p:ext uri="{BB962C8B-B14F-4D97-AF65-F5344CB8AC3E}">
        <p14:creationId xmlns:p14="http://schemas.microsoft.com/office/powerpoint/2010/main" val="4671826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4. Kết quả thử nghiệm và đánh giá</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23</a:t>
            </a:fld>
            <a:endParaRPr lang="en-US" dirty="0"/>
          </a:p>
        </p:txBody>
      </p:sp>
      <mc:AlternateContent xmlns:mc="http://schemas.openxmlformats.org/markup-compatibility/2006" xmlns:cx1="http://schemas.microsoft.com/office/drawing/2015/9/8/chartex">
        <mc:Choice Requires="cx1">
          <p:graphicFrame>
            <p:nvGraphicFramePr>
              <p:cNvPr id="5" name="Chart 4">
                <a:extLst>
                  <a:ext uri="{FF2B5EF4-FFF2-40B4-BE49-F238E27FC236}">
                    <a16:creationId xmlns:a16="http://schemas.microsoft.com/office/drawing/2014/main" id="{742E0C6B-2B33-4F84-82EF-33139C3B6DC5}"/>
                  </a:ext>
                </a:extLst>
              </p:cNvPr>
              <p:cNvGraphicFramePr/>
              <p:nvPr>
                <p:extLst>
                  <p:ext uri="{D42A27DB-BD31-4B8C-83A1-F6EECF244321}">
                    <p14:modId xmlns:p14="http://schemas.microsoft.com/office/powerpoint/2010/main" val="3579480265"/>
                  </p:ext>
                </p:extLst>
              </p:nvPr>
            </p:nvGraphicFramePr>
            <p:xfrm>
              <a:off x="338737" y="452176"/>
              <a:ext cx="11514528" cy="5754011"/>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5" name="Chart 4">
                <a:extLst>
                  <a:ext uri="{FF2B5EF4-FFF2-40B4-BE49-F238E27FC236}">
                    <a16:creationId xmlns:a16="http://schemas.microsoft.com/office/drawing/2014/main" id="{742E0C6B-2B33-4F84-82EF-33139C3B6DC5}"/>
                  </a:ext>
                </a:extLst>
              </p:cNvPr>
              <p:cNvPicPr>
                <a:picLocks noGrp="1" noRot="1" noChangeAspect="1" noMove="1" noResize="1" noEditPoints="1" noAdjustHandles="1" noChangeArrowheads="1" noChangeShapeType="1"/>
              </p:cNvPicPr>
              <p:nvPr/>
            </p:nvPicPr>
            <p:blipFill>
              <a:blip r:embed="rId4"/>
              <a:stretch>
                <a:fillRect/>
              </a:stretch>
            </p:blipFill>
            <p:spPr>
              <a:xfrm>
                <a:off x="338737" y="452176"/>
                <a:ext cx="11514528" cy="5754011"/>
              </a:xfrm>
              <a:prstGeom prst="rect">
                <a:avLst/>
              </a:prstGeom>
            </p:spPr>
          </p:pic>
        </mc:Fallback>
      </mc:AlternateContent>
    </p:spTree>
    <p:extLst>
      <p:ext uri="{BB962C8B-B14F-4D97-AF65-F5344CB8AC3E}">
        <p14:creationId xmlns:p14="http://schemas.microsoft.com/office/powerpoint/2010/main" val="3737421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4. Kết quả thử nghiệm và đánh giá</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24</a:t>
            </a:fld>
            <a:endParaRPr lang="en-US" dirty="0"/>
          </a:p>
        </p:txBody>
      </p:sp>
      <p:sp>
        <p:nvSpPr>
          <p:cNvPr id="8" name="TextBox 7">
            <a:extLst>
              <a:ext uri="{FF2B5EF4-FFF2-40B4-BE49-F238E27FC236}">
                <a16:creationId xmlns:a16="http://schemas.microsoft.com/office/drawing/2014/main" id="{5BB9B77E-6BF6-5AF4-2525-4800272119D8}"/>
              </a:ext>
            </a:extLst>
          </p:cNvPr>
          <p:cNvSpPr txBox="1"/>
          <p:nvPr/>
        </p:nvSpPr>
        <p:spPr>
          <a:xfrm>
            <a:off x="856033" y="924128"/>
            <a:ext cx="10885251" cy="1446550"/>
          </a:xfrm>
          <a:prstGeom prst="rect">
            <a:avLst/>
          </a:prstGeom>
          <a:noFill/>
        </p:spPr>
        <p:txBody>
          <a:bodyPr wrap="square" rtlCol="0">
            <a:spAutoFit/>
          </a:bodyPr>
          <a:lstStyle/>
          <a:p>
            <a:pPr marL="285750" indent="-285750">
              <a:buFont typeface="Wingdings" panose="05000000000000000000" pitchFamily="2" charset="2"/>
              <a:buChar char="§"/>
            </a:pPr>
            <a:r>
              <a:rPr lang="vi-VN" sz="2800" i="1"/>
              <a:t>Sử dụng bộ lọc Kalman Filter cho khoảng cách 20cm và 80cm</a:t>
            </a:r>
          </a:p>
          <a:p>
            <a:r>
              <a:rPr lang="vi-VN" sz="2000" i="1"/>
              <a:t>Sai số measure: 30cm</a:t>
            </a:r>
          </a:p>
          <a:p>
            <a:r>
              <a:rPr lang="vi-VN" sz="2000" i="1"/>
              <a:t>Sai số estimate: 30cm</a:t>
            </a:r>
          </a:p>
          <a:p>
            <a:r>
              <a:rPr lang="vi-VN" sz="2000" i="1"/>
              <a:t>Noise: 0.1</a:t>
            </a:r>
          </a:p>
        </p:txBody>
      </p:sp>
      <p:pic>
        <p:nvPicPr>
          <p:cNvPr id="5" name="Picture 4" descr="A picture containing text, screenshot, plot, diagram&#10;&#10;Description automatically generated">
            <a:extLst>
              <a:ext uri="{FF2B5EF4-FFF2-40B4-BE49-F238E27FC236}">
                <a16:creationId xmlns:a16="http://schemas.microsoft.com/office/drawing/2014/main" id="{0F36BB70-FB45-16A4-1BE0-31EC5EFC8F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536" y="2370678"/>
            <a:ext cx="5035464" cy="3767475"/>
          </a:xfrm>
          <a:prstGeom prst="rect">
            <a:avLst/>
          </a:prstGeom>
        </p:spPr>
      </p:pic>
      <p:pic>
        <p:nvPicPr>
          <p:cNvPr id="10" name="Picture 9" descr="A picture containing screenshot, text, plot, diagram&#10;&#10;Description automatically generated">
            <a:extLst>
              <a:ext uri="{FF2B5EF4-FFF2-40B4-BE49-F238E27FC236}">
                <a16:creationId xmlns:a16="http://schemas.microsoft.com/office/drawing/2014/main" id="{60FDBA1A-ADCB-BC79-108F-076AB2CEA1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7525" y="2370678"/>
            <a:ext cx="5108441" cy="3767475"/>
          </a:xfrm>
          <a:prstGeom prst="rect">
            <a:avLst/>
          </a:prstGeom>
        </p:spPr>
      </p:pic>
    </p:spTree>
    <p:extLst>
      <p:ext uri="{BB962C8B-B14F-4D97-AF65-F5344CB8AC3E}">
        <p14:creationId xmlns:p14="http://schemas.microsoft.com/office/powerpoint/2010/main" val="1679676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4. Kết quả thử nghiệm và đánh giá</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25</a:t>
            </a:fld>
            <a:endParaRPr lang="en-US" dirty="0"/>
          </a:p>
        </p:txBody>
      </p:sp>
      <p:sp>
        <p:nvSpPr>
          <p:cNvPr id="8" name="TextBox 7">
            <a:extLst>
              <a:ext uri="{FF2B5EF4-FFF2-40B4-BE49-F238E27FC236}">
                <a16:creationId xmlns:a16="http://schemas.microsoft.com/office/drawing/2014/main" id="{5BB9B77E-6BF6-5AF4-2525-4800272119D8}"/>
              </a:ext>
            </a:extLst>
          </p:cNvPr>
          <p:cNvSpPr txBox="1"/>
          <p:nvPr/>
        </p:nvSpPr>
        <p:spPr>
          <a:xfrm>
            <a:off x="856033" y="924128"/>
            <a:ext cx="10418323" cy="1446550"/>
          </a:xfrm>
          <a:prstGeom prst="rect">
            <a:avLst/>
          </a:prstGeom>
          <a:noFill/>
        </p:spPr>
        <p:txBody>
          <a:bodyPr wrap="square" rtlCol="0">
            <a:spAutoFit/>
          </a:bodyPr>
          <a:lstStyle/>
          <a:p>
            <a:pPr marL="285750" indent="-285750">
              <a:buFont typeface="Wingdings" panose="05000000000000000000" pitchFamily="2" charset="2"/>
              <a:buChar char="§"/>
            </a:pPr>
            <a:r>
              <a:rPr lang="vi-VN" sz="2800" i="1"/>
              <a:t>Sử dụng bộ lọc Kalman Filter cho khoảng cách 1m và 1.1m</a:t>
            </a:r>
          </a:p>
          <a:p>
            <a:r>
              <a:rPr lang="vi-VN" sz="2000" i="1"/>
              <a:t>Sai số measure: 30cm</a:t>
            </a:r>
          </a:p>
          <a:p>
            <a:r>
              <a:rPr lang="vi-VN" sz="2000" i="1"/>
              <a:t>Sai số estimate: 30cm</a:t>
            </a:r>
          </a:p>
          <a:p>
            <a:r>
              <a:rPr lang="vi-VN" sz="2000" i="1"/>
              <a:t>Noise: 0.1</a:t>
            </a:r>
          </a:p>
        </p:txBody>
      </p:sp>
      <p:pic>
        <p:nvPicPr>
          <p:cNvPr id="12" name="Picture 11" descr="A picture containing text, plot, screenshot, line&#10;&#10;Description automatically generated">
            <a:extLst>
              <a:ext uri="{FF2B5EF4-FFF2-40B4-BE49-F238E27FC236}">
                <a16:creationId xmlns:a16="http://schemas.microsoft.com/office/drawing/2014/main" id="{5946A2B4-DBDC-59B7-9260-BBD903E9E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785" y="2343245"/>
            <a:ext cx="5120650" cy="3803912"/>
          </a:xfrm>
          <a:prstGeom prst="rect">
            <a:avLst/>
          </a:prstGeom>
        </p:spPr>
      </p:pic>
      <p:pic>
        <p:nvPicPr>
          <p:cNvPr id="14" name="Picture 13" descr="A picture containing text, screenshot, plot, diagram&#10;&#10;Description automatically generated">
            <a:extLst>
              <a:ext uri="{FF2B5EF4-FFF2-40B4-BE49-F238E27FC236}">
                <a16:creationId xmlns:a16="http://schemas.microsoft.com/office/drawing/2014/main" id="{51B85E8A-D0AC-4C22-8EE1-E73B6B4C03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6186" y="2370678"/>
            <a:ext cx="5120650" cy="3776479"/>
          </a:xfrm>
          <a:prstGeom prst="rect">
            <a:avLst/>
          </a:prstGeom>
        </p:spPr>
      </p:pic>
    </p:spTree>
    <p:extLst>
      <p:ext uri="{BB962C8B-B14F-4D97-AF65-F5344CB8AC3E}">
        <p14:creationId xmlns:p14="http://schemas.microsoft.com/office/powerpoint/2010/main" val="9011578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4. Kết quả thử nghiệm và đánh giá</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26</a:t>
            </a:fld>
            <a:endParaRPr lang="en-US" dirty="0"/>
          </a:p>
        </p:txBody>
      </p:sp>
      <p:sp>
        <p:nvSpPr>
          <p:cNvPr id="8" name="TextBox 7">
            <a:extLst>
              <a:ext uri="{FF2B5EF4-FFF2-40B4-BE49-F238E27FC236}">
                <a16:creationId xmlns:a16="http://schemas.microsoft.com/office/drawing/2014/main" id="{5BB9B77E-6BF6-5AF4-2525-4800272119D8}"/>
              </a:ext>
            </a:extLst>
          </p:cNvPr>
          <p:cNvSpPr txBox="1"/>
          <p:nvPr/>
        </p:nvSpPr>
        <p:spPr>
          <a:xfrm>
            <a:off x="856033" y="924128"/>
            <a:ext cx="9795753" cy="1446550"/>
          </a:xfrm>
          <a:prstGeom prst="rect">
            <a:avLst/>
          </a:prstGeom>
          <a:noFill/>
        </p:spPr>
        <p:txBody>
          <a:bodyPr wrap="square" rtlCol="0">
            <a:spAutoFit/>
          </a:bodyPr>
          <a:lstStyle/>
          <a:p>
            <a:pPr marL="285750" indent="-285750">
              <a:buFont typeface="Wingdings" panose="05000000000000000000" pitchFamily="2" charset="2"/>
              <a:buChar char="§"/>
            </a:pPr>
            <a:r>
              <a:rPr lang="vi-VN" sz="2800" i="1"/>
              <a:t>Sử dụng bộ lọc Kalman Filter cho khoảng cách 2.4m</a:t>
            </a:r>
          </a:p>
          <a:p>
            <a:r>
              <a:rPr lang="vi-VN" sz="2000" i="1"/>
              <a:t>Sai số measure: 30cm</a:t>
            </a:r>
          </a:p>
          <a:p>
            <a:r>
              <a:rPr lang="vi-VN" sz="2000" i="1"/>
              <a:t>Sai số estimate: 30cm</a:t>
            </a:r>
          </a:p>
          <a:p>
            <a:r>
              <a:rPr lang="vi-VN" sz="2000" i="1"/>
              <a:t>Noise: 0.1</a:t>
            </a:r>
          </a:p>
        </p:txBody>
      </p:sp>
      <p:pic>
        <p:nvPicPr>
          <p:cNvPr id="5" name="Picture 4" descr="A picture containing text, screenshot, plot, line&#10;&#10;Description automatically generated">
            <a:extLst>
              <a:ext uri="{FF2B5EF4-FFF2-40B4-BE49-F238E27FC236}">
                <a16:creationId xmlns:a16="http://schemas.microsoft.com/office/drawing/2014/main" id="{DC94ACD5-C909-25EB-3F35-6848772C2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5675" y="2260607"/>
            <a:ext cx="5120650" cy="3776479"/>
          </a:xfrm>
          <a:prstGeom prst="rect">
            <a:avLst/>
          </a:prstGeom>
        </p:spPr>
      </p:pic>
    </p:spTree>
    <p:extLst>
      <p:ext uri="{BB962C8B-B14F-4D97-AF65-F5344CB8AC3E}">
        <p14:creationId xmlns:p14="http://schemas.microsoft.com/office/powerpoint/2010/main" val="42226219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4. Kết quả thử nghiệm và đánh giá</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27</a:t>
            </a:fld>
            <a:endParaRPr lang="en-US" dirty="0"/>
          </a:p>
        </p:txBody>
      </p:sp>
      <mc:AlternateContent xmlns:mc="http://schemas.openxmlformats.org/markup-compatibility/2006" xmlns:cx1="http://schemas.microsoft.com/office/drawing/2015/9/8/chartex">
        <mc:Choice Requires="cx1">
          <p:graphicFrame>
            <p:nvGraphicFramePr>
              <p:cNvPr id="3" name="Chart 2">
                <a:extLst>
                  <a:ext uri="{FF2B5EF4-FFF2-40B4-BE49-F238E27FC236}">
                    <a16:creationId xmlns:a16="http://schemas.microsoft.com/office/drawing/2014/main" id="{97FE1C0F-9C29-AE61-33BA-D7A85ED5ED70}"/>
                  </a:ext>
                </a:extLst>
              </p:cNvPr>
              <p:cNvGraphicFramePr/>
              <p:nvPr>
                <p:extLst>
                  <p:ext uri="{D42A27DB-BD31-4B8C-83A1-F6EECF244321}">
                    <p14:modId xmlns:p14="http://schemas.microsoft.com/office/powerpoint/2010/main" val="3910864306"/>
                  </p:ext>
                </p:extLst>
              </p:nvPr>
            </p:nvGraphicFramePr>
            <p:xfrm>
              <a:off x="338736" y="914401"/>
              <a:ext cx="11699189" cy="5275384"/>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3" name="Chart 2">
                <a:extLst>
                  <a:ext uri="{FF2B5EF4-FFF2-40B4-BE49-F238E27FC236}">
                    <a16:creationId xmlns:a16="http://schemas.microsoft.com/office/drawing/2014/main" id="{97FE1C0F-9C29-AE61-33BA-D7A85ED5ED70}"/>
                  </a:ext>
                </a:extLst>
              </p:cNvPr>
              <p:cNvPicPr>
                <a:picLocks noGrp="1" noRot="1" noChangeAspect="1" noMove="1" noResize="1" noEditPoints="1" noAdjustHandles="1" noChangeArrowheads="1" noChangeShapeType="1"/>
              </p:cNvPicPr>
              <p:nvPr/>
            </p:nvPicPr>
            <p:blipFill>
              <a:blip r:embed="rId4"/>
              <a:stretch>
                <a:fillRect/>
              </a:stretch>
            </p:blipFill>
            <p:spPr>
              <a:xfrm>
                <a:off x="338736" y="914401"/>
                <a:ext cx="11699189" cy="5275384"/>
              </a:xfrm>
              <a:prstGeom prst="rect">
                <a:avLst/>
              </a:prstGeom>
            </p:spPr>
          </p:pic>
        </mc:Fallback>
      </mc:AlternateContent>
    </p:spTree>
    <p:extLst>
      <p:ext uri="{BB962C8B-B14F-4D97-AF65-F5344CB8AC3E}">
        <p14:creationId xmlns:p14="http://schemas.microsoft.com/office/powerpoint/2010/main" val="31160119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4. Kết quả thử nghiệm và đánh giá</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28</a:t>
            </a:fld>
            <a:endParaRPr lang="en-US" dirty="0"/>
          </a:p>
        </p:txBody>
      </p:sp>
      <p:sp>
        <p:nvSpPr>
          <p:cNvPr id="8" name="TextBox 7">
            <a:extLst>
              <a:ext uri="{FF2B5EF4-FFF2-40B4-BE49-F238E27FC236}">
                <a16:creationId xmlns:a16="http://schemas.microsoft.com/office/drawing/2014/main" id="{5BB9B77E-6BF6-5AF4-2525-4800272119D8}"/>
              </a:ext>
            </a:extLst>
          </p:cNvPr>
          <p:cNvSpPr txBox="1"/>
          <p:nvPr/>
        </p:nvSpPr>
        <p:spPr>
          <a:xfrm>
            <a:off x="856034" y="924128"/>
            <a:ext cx="10468458" cy="523220"/>
          </a:xfrm>
          <a:prstGeom prst="rect">
            <a:avLst/>
          </a:prstGeom>
          <a:noFill/>
        </p:spPr>
        <p:txBody>
          <a:bodyPr wrap="square" rtlCol="0">
            <a:spAutoFit/>
          </a:bodyPr>
          <a:lstStyle/>
          <a:p>
            <a:pPr marL="285750" indent="-285750">
              <a:buFont typeface="Wingdings" panose="05000000000000000000" pitchFamily="2" charset="2"/>
              <a:buChar char="§"/>
            </a:pPr>
            <a:r>
              <a:rPr lang="vi-VN" sz="2800" i="1"/>
              <a:t>Xử lý số liệu đo thử nghiệm trong trường hợp đo tọa độ</a:t>
            </a:r>
          </a:p>
        </p:txBody>
      </p:sp>
      <p:sp>
        <p:nvSpPr>
          <p:cNvPr id="9" name="TextBox 8">
            <a:extLst>
              <a:ext uri="{FF2B5EF4-FFF2-40B4-BE49-F238E27FC236}">
                <a16:creationId xmlns:a16="http://schemas.microsoft.com/office/drawing/2014/main" id="{39F11D7B-696C-E9F0-3351-C41EFAF46FCA}"/>
              </a:ext>
            </a:extLst>
          </p:cNvPr>
          <p:cNvSpPr txBox="1"/>
          <p:nvPr/>
        </p:nvSpPr>
        <p:spPr>
          <a:xfrm>
            <a:off x="1274323" y="5382190"/>
            <a:ext cx="6089515" cy="461665"/>
          </a:xfrm>
          <a:prstGeom prst="rect">
            <a:avLst/>
          </a:prstGeom>
          <a:noFill/>
        </p:spPr>
        <p:txBody>
          <a:bodyPr wrap="square" rtlCol="0">
            <a:spAutoFit/>
          </a:bodyPr>
          <a:lstStyle/>
          <a:p>
            <a:r>
              <a:rPr lang="vi-VN" sz="2400"/>
              <a:t>=&gt;&gt;&gt; Sai số trung bình nhỏ hơn 30cm</a:t>
            </a:r>
          </a:p>
        </p:txBody>
      </p:sp>
      <p:graphicFrame>
        <p:nvGraphicFramePr>
          <p:cNvPr id="5" name="Table 5">
            <a:extLst>
              <a:ext uri="{FF2B5EF4-FFF2-40B4-BE49-F238E27FC236}">
                <a16:creationId xmlns:a16="http://schemas.microsoft.com/office/drawing/2014/main" id="{3002C822-F0F4-735F-4C2D-1555E70F5FB7}"/>
              </a:ext>
            </a:extLst>
          </p:cNvPr>
          <p:cNvGraphicFramePr>
            <a:graphicFrameLocks noGrp="1"/>
          </p:cNvGraphicFramePr>
          <p:nvPr>
            <p:extLst>
              <p:ext uri="{D42A27DB-BD31-4B8C-83A1-F6EECF244321}">
                <p14:modId xmlns:p14="http://schemas.microsoft.com/office/powerpoint/2010/main" val="2892220843"/>
              </p:ext>
            </p:extLst>
          </p:nvPr>
        </p:nvGraphicFramePr>
        <p:xfrm>
          <a:off x="1187939" y="1958883"/>
          <a:ext cx="10548537" cy="2524599"/>
        </p:xfrm>
        <a:graphic>
          <a:graphicData uri="http://schemas.openxmlformats.org/drawingml/2006/table">
            <a:tbl>
              <a:tblPr firstRow="1" bandRow="1">
                <a:tableStyleId>{5C22544A-7EE6-4342-B048-85BDC9FD1C3A}</a:tableStyleId>
              </a:tblPr>
              <a:tblGrid>
                <a:gridCol w="3516179">
                  <a:extLst>
                    <a:ext uri="{9D8B030D-6E8A-4147-A177-3AD203B41FA5}">
                      <a16:colId xmlns:a16="http://schemas.microsoft.com/office/drawing/2014/main" val="1299996342"/>
                    </a:ext>
                  </a:extLst>
                </a:gridCol>
                <a:gridCol w="3516179">
                  <a:extLst>
                    <a:ext uri="{9D8B030D-6E8A-4147-A177-3AD203B41FA5}">
                      <a16:colId xmlns:a16="http://schemas.microsoft.com/office/drawing/2014/main" val="527810782"/>
                    </a:ext>
                  </a:extLst>
                </a:gridCol>
                <a:gridCol w="3516179">
                  <a:extLst>
                    <a:ext uri="{9D8B030D-6E8A-4147-A177-3AD203B41FA5}">
                      <a16:colId xmlns:a16="http://schemas.microsoft.com/office/drawing/2014/main" val="4250072707"/>
                    </a:ext>
                  </a:extLst>
                </a:gridCol>
              </a:tblGrid>
              <a:tr h="841533">
                <a:tc>
                  <a:txBody>
                    <a:bodyPr/>
                    <a:lstStyle/>
                    <a:p>
                      <a:pPr algn="ctr"/>
                      <a:r>
                        <a:rPr lang="vi-VN"/>
                        <a:t>Tọa độ thực</a:t>
                      </a:r>
                    </a:p>
                    <a:p>
                      <a:pPr algn="ctr"/>
                      <a:r>
                        <a:rPr lang="vi-VN"/>
                        <a:t>(cm)</a:t>
                      </a:r>
                    </a:p>
                  </a:txBody>
                  <a:tcPr anchor="ctr"/>
                </a:tc>
                <a:tc>
                  <a:txBody>
                    <a:bodyPr/>
                    <a:lstStyle/>
                    <a:p>
                      <a:pPr algn="ctr"/>
                      <a:r>
                        <a:rPr lang="vi-VN"/>
                        <a:t>Tọa độ đo được trung bình </a:t>
                      </a:r>
                    </a:p>
                    <a:p>
                      <a:pPr algn="ctr"/>
                      <a:r>
                        <a:rPr lang="vi-VN"/>
                        <a:t>(cm)</a:t>
                      </a:r>
                    </a:p>
                  </a:txBody>
                  <a:tcPr anchor="ctr"/>
                </a:tc>
                <a:tc>
                  <a:txBody>
                    <a:bodyPr/>
                    <a:lstStyle/>
                    <a:p>
                      <a:pPr algn="ctr"/>
                      <a:r>
                        <a:rPr lang="vi-VN"/>
                        <a:t>Sai số phép đo (cm)</a:t>
                      </a:r>
                    </a:p>
                  </a:txBody>
                  <a:tcPr anchor="ctr"/>
                </a:tc>
                <a:extLst>
                  <a:ext uri="{0D108BD9-81ED-4DB2-BD59-A6C34878D82A}">
                    <a16:rowId xmlns:a16="http://schemas.microsoft.com/office/drawing/2014/main" val="1835506630"/>
                  </a:ext>
                </a:extLst>
              </a:tr>
              <a:tr h="841533">
                <a:tc>
                  <a:txBody>
                    <a:bodyPr/>
                    <a:lstStyle/>
                    <a:p>
                      <a:pPr algn="ctr"/>
                      <a:r>
                        <a:rPr lang="vi-VN"/>
                        <a:t>(40; 40)</a:t>
                      </a:r>
                    </a:p>
                  </a:txBody>
                  <a:tcPr anchor="ctr"/>
                </a:tc>
                <a:tc>
                  <a:txBody>
                    <a:bodyPr/>
                    <a:lstStyle/>
                    <a:p>
                      <a:pPr algn="ctr"/>
                      <a:r>
                        <a:rPr lang="vi-VN"/>
                        <a:t>(35.3; 28.7)</a:t>
                      </a:r>
                    </a:p>
                  </a:txBody>
                  <a:tcPr anchor="ctr"/>
                </a:tc>
                <a:tc>
                  <a:txBody>
                    <a:bodyPr/>
                    <a:lstStyle/>
                    <a:p>
                      <a:pPr algn="ctr"/>
                      <a:r>
                        <a:rPr lang="vi-VN"/>
                        <a:t>13.5</a:t>
                      </a:r>
                    </a:p>
                  </a:txBody>
                  <a:tcPr anchor="ctr"/>
                </a:tc>
                <a:extLst>
                  <a:ext uri="{0D108BD9-81ED-4DB2-BD59-A6C34878D82A}">
                    <a16:rowId xmlns:a16="http://schemas.microsoft.com/office/drawing/2014/main" val="3414146956"/>
                  </a:ext>
                </a:extLst>
              </a:tr>
              <a:tr h="841533">
                <a:tc>
                  <a:txBody>
                    <a:bodyPr/>
                    <a:lstStyle/>
                    <a:p>
                      <a:pPr algn="ctr"/>
                      <a:r>
                        <a:rPr lang="vi-VN"/>
                        <a:t>(40; 60)</a:t>
                      </a:r>
                    </a:p>
                  </a:txBody>
                  <a:tcPr anchor="ctr"/>
                </a:tc>
                <a:tc>
                  <a:txBody>
                    <a:bodyPr/>
                    <a:lstStyle/>
                    <a:p>
                      <a:pPr algn="ctr"/>
                      <a:r>
                        <a:rPr lang="vi-VN"/>
                        <a:t>(32.1; 41.2)</a:t>
                      </a:r>
                    </a:p>
                  </a:txBody>
                  <a:tcPr anchor="ctr"/>
                </a:tc>
                <a:tc>
                  <a:txBody>
                    <a:bodyPr/>
                    <a:lstStyle/>
                    <a:p>
                      <a:pPr algn="ctr"/>
                      <a:r>
                        <a:rPr lang="vi-VN"/>
                        <a:t>20.1</a:t>
                      </a:r>
                    </a:p>
                  </a:txBody>
                  <a:tcPr anchor="ctr"/>
                </a:tc>
                <a:extLst>
                  <a:ext uri="{0D108BD9-81ED-4DB2-BD59-A6C34878D82A}">
                    <a16:rowId xmlns:a16="http://schemas.microsoft.com/office/drawing/2014/main" val="2555052863"/>
                  </a:ext>
                </a:extLst>
              </a:tr>
            </a:tbl>
          </a:graphicData>
        </a:graphic>
      </p:graphicFrame>
    </p:spTree>
    <p:extLst>
      <p:ext uri="{BB962C8B-B14F-4D97-AF65-F5344CB8AC3E}">
        <p14:creationId xmlns:p14="http://schemas.microsoft.com/office/powerpoint/2010/main" val="6858835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5. Kết Luận</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29</a:t>
            </a:fld>
            <a:endParaRPr lang="en-US" dirty="0"/>
          </a:p>
        </p:txBody>
      </p:sp>
      <p:sp>
        <p:nvSpPr>
          <p:cNvPr id="7" name="Rectangle: Rounded Corners 6">
            <a:extLst>
              <a:ext uri="{FF2B5EF4-FFF2-40B4-BE49-F238E27FC236}">
                <a16:creationId xmlns:a16="http://schemas.microsoft.com/office/drawing/2014/main" id="{5AA45C85-2D93-E521-BCFF-CC3D50A74131}"/>
              </a:ext>
            </a:extLst>
          </p:cNvPr>
          <p:cNvSpPr/>
          <p:nvPr/>
        </p:nvSpPr>
        <p:spPr>
          <a:xfrm>
            <a:off x="527521" y="1123968"/>
            <a:ext cx="5340716" cy="4610064"/>
          </a:xfrm>
          <a:prstGeom prst="roundRect">
            <a:avLst/>
          </a:prstGeom>
          <a:ln w="50800">
            <a:prstDash val="dash"/>
          </a:ln>
        </p:spPr>
        <p:style>
          <a:lnRef idx="1">
            <a:schemeClr val="accent2"/>
          </a:lnRef>
          <a:fillRef idx="2">
            <a:schemeClr val="accent2"/>
          </a:fillRef>
          <a:effectRef idx="1">
            <a:schemeClr val="accent2"/>
          </a:effectRef>
          <a:fontRef idx="minor">
            <a:schemeClr val="dk1"/>
          </a:fontRef>
        </p:style>
        <p:txBody>
          <a:bodyPr rtlCol="0" anchor="ctr"/>
          <a:lstStyle/>
          <a:p>
            <a:r>
              <a:rPr lang="en-US" sz="2000" b="1">
                <a:cs typeface="Arial" panose="020B0604020202020204" pitchFamily="34" charset="0"/>
              </a:rPr>
              <a:t>CÔNG VIỆC ĐÃ HOÀN THÀNH:</a:t>
            </a:r>
          </a:p>
          <a:p>
            <a:pPr marL="342900" indent="-342900">
              <a:buFont typeface="Wingdings" panose="05000000000000000000" pitchFamily="2" charset="2"/>
              <a:buChar char="Ø"/>
            </a:pPr>
            <a:r>
              <a:rPr lang="en-US" sz="2000">
                <a:latin typeface="Times New Roman" panose="02020603050405020304" pitchFamily="18" charset="0"/>
                <a:ea typeface="Calibri" panose="020F0502020204030204" pitchFamily="34" charset="0"/>
                <a:cs typeface="Arial" panose="020B0604020202020204" pitchFamily="34" charset="0"/>
              </a:rPr>
              <a:t>Tìm hiểu công nghệ UWB</a:t>
            </a:r>
          </a:p>
          <a:p>
            <a:pPr marL="342900" indent="-342900">
              <a:buFont typeface="Wingdings" panose="05000000000000000000" pitchFamily="2" charset="2"/>
              <a:buChar char="Ø"/>
            </a:pPr>
            <a:r>
              <a:rPr lang="en-US" sz="2000">
                <a:latin typeface="Times New Roman" panose="02020603050405020304" pitchFamily="18" charset="0"/>
                <a:ea typeface="Calibri" panose="020F0502020204030204" pitchFamily="34" charset="0"/>
                <a:cs typeface="Arial" panose="020B0604020202020204" pitchFamily="34" charset="0"/>
              </a:rPr>
              <a:t>Thiết kế mạch phần cứng</a:t>
            </a:r>
          </a:p>
          <a:p>
            <a:pPr marL="342900" indent="-342900">
              <a:buFont typeface="Wingdings" panose="05000000000000000000" pitchFamily="2" charset="2"/>
              <a:buChar char="Ø"/>
            </a:pPr>
            <a:r>
              <a:rPr lang="en-US" sz="2000">
                <a:latin typeface="Times New Roman" panose="02020603050405020304" pitchFamily="18" charset="0"/>
                <a:ea typeface="Calibri" panose="020F0502020204030204" pitchFamily="34" charset="0"/>
                <a:cs typeface="Arial" panose="020B0604020202020204" pitchFamily="34" charset="0"/>
              </a:rPr>
              <a:t>Thiết kế phần mềm nhúng đo khoảng cách giữa 1 Tag và 1 Anchor</a:t>
            </a:r>
          </a:p>
          <a:p>
            <a:pPr marL="342900" indent="-342900">
              <a:buFont typeface="Wingdings" panose="05000000000000000000" pitchFamily="2" charset="2"/>
              <a:buChar char="Ø"/>
            </a:pPr>
            <a:r>
              <a:rPr lang="en-US" sz="2000">
                <a:latin typeface="Times New Roman" panose="02020603050405020304" pitchFamily="18" charset="0"/>
                <a:ea typeface="Calibri" panose="020F0502020204030204" pitchFamily="34" charset="0"/>
                <a:cs typeface="Arial" panose="020B0604020202020204" pitchFamily="34" charset="0"/>
              </a:rPr>
              <a:t>Ứng dụng bộ lọc Kalman Filer để tăng độ chính xác</a:t>
            </a:r>
          </a:p>
          <a:p>
            <a:pPr marL="342900" indent="-342900">
              <a:buFont typeface="Wingdings" panose="05000000000000000000" pitchFamily="2" charset="2"/>
              <a:buChar char="Ø"/>
            </a:pPr>
            <a:r>
              <a:rPr lang="en-US" sz="2000">
                <a:latin typeface="Times New Roman" panose="02020603050405020304" pitchFamily="18" charset="0"/>
                <a:ea typeface="Calibri" panose="020F0502020204030204" pitchFamily="34" charset="0"/>
                <a:cs typeface="Arial" panose="020B0604020202020204" pitchFamily="34" charset="0"/>
              </a:rPr>
              <a:t>Lập trình hệ thống xác định tọa độ gồm 1 Tag và 3 Anchor</a:t>
            </a:r>
          </a:p>
          <a:p>
            <a:pPr marL="342900" indent="-342900">
              <a:buFont typeface="Wingdings" panose="05000000000000000000" pitchFamily="2" charset="2"/>
              <a:buChar char="Ø"/>
            </a:pPr>
            <a:r>
              <a:rPr lang="en-US" sz="2000">
                <a:latin typeface="Times New Roman" panose="02020603050405020304" pitchFamily="18" charset="0"/>
                <a:ea typeface="Calibri" panose="020F0502020204030204" pitchFamily="34" charset="0"/>
                <a:cs typeface="Arial" panose="020B0604020202020204" pitchFamily="34" charset="0"/>
              </a:rPr>
              <a:t>Đánh giá kết quả của phép đo</a:t>
            </a:r>
          </a:p>
        </p:txBody>
      </p:sp>
      <p:sp>
        <p:nvSpPr>
          <p:cNvPr id="9" name="Rectangle: Rounded Corners 8">
            <a:extLst>
              <a:ext uri="{FF2B5EF4-FFF2-40B4-BE49-F238E27FC236}">
                <a16:creationId xmlns:a16="http://schemas.microsoft.com/office/drawing/2014/main" id="{536CAFCF-34A9-C7C4-C673-B08CC2773EB7}"/>
              </a:ext>
            </a:extLst>
          </p:cNvPr>
          <p:cNvSpPr/>
          <p:nvPr/>
        </p:nvSpPr>
        <p:spPr>
          <a:xfrm>
            <a:off x="6426552" y="1123968"/>
            <a:ext cx="5340716" cy="4610064"/>
          </a:xfrm>
          <a:prstGeom prst="roundRect">
            <a:avLst/>
          </a:prstGeom>
          <a:ln w="50800">
            <a:prstDash val="dash"/>
          </a:ln>
        </p:spPr>
        <p:style>
          <a:lnRef idx="1">
            <a:schemeClr val="accent5"/>
          </a:lnRef>
          <a:fillRef idx="2">
            <a:schemeClr val="accent5"/>
          </a:fillRef>
          <a:effectRef idx="1">
            <a:schemeClr val="accent5"/>
          </a:effectRef>
          <a:fontRef idx="minor">
            <a:schemeClr val="dk1"/>
          </a:fontRef>
        </p:style>
        <p:txBody>
          <a:bodyPr rtlCol="0" anchor="ctr"/>
          <a:lstStyle/>
          <a:p>
            <a:r>
              <a:rPr lang="en-US" sz="2000" b="1">
                <a:cs typeface="Arial" panose="020B0604020202020204" pitchFamily="34" charset="0"/>
              </a:rPr>
              <a:t>CÔNG VIỆC CẦN HOÀN THIỆN:</a:t>
            </a:r>
          </a:p>
          <a:p>
            <a:pPr marL="342900" indent="-342900">
              <a:buFont typeface="Wingdings" panose="05000000000000000000" pitchFamily="2" charset="2"/>
              <a:buChar char="§"/>
            </a:pPr>
            <a:r>
              <a:rPr lang="en-US" sz="2000">
                <a:cs typeface="Arial" panose="020B0604020202020204" pitchFamily="34" charset="0"/>
              </a:rPr>
              <a:t>Tối ưu phần code của trường hợp 1 Tag và 3 Anchor</a:t>
            </a:r>
          </a:p>
          <a:p>
            <a:pPr marL="342900" indent="-342900">
              <a:buFont typeface="Wingdings" panose="05000000000000000000" pitchFamily="2" charset="2"/>
              <a:buChar char="§"/>
            </a:pPr>
            <a:r>
              <a:rPr lang="en-US" sz="2000">
                <a:cs typeface="Arial" panose="020B0604020202020204" pitchFamily="34" charset="0"/>
              </a:rPr>
              <a:t>Thử nghiệm trường hợp Tag di chuyển</a:t>
            </a:r>
          </a:p>
          <a:p>
            <a:pPr marL="342900" indent="-342900">
              <a:buFont typeface="Wingdings" panose="05000000000000000000" pitchFamily="2" charset="2"/>
              <a:buChar char="§"/>
            </a:pPr>
            <a:r>
              <a:rPr lang="en-US" sz="2000">
                <a:cs typeface="Arial" panose="020B0604020202020204" pitchFamily="34" charset="0"/>
              </a:rPr>
              <a:t>Thiết kế app hiển thị vị trí của toàn bộ hệ thống</a:t>
            </a:r>
          </a:p>
          <a:p>
            <a:pPr marL="342900" indent="-342900">
              <a:buFont typeface="Wingdings" panose="05000000000000000000" pitchFamily="2" charset="2"/>
              <a:buChar char="§"/>
            </a:pPr>
            <a:r>
              <a:rPr lang="en-US" sz="2000">
                <a:cs typeface="Arial" panose="020B0604020202020204" pitchFamily="34" charset="0"/>
              </a:rPr>
              <a:t>Thử nghiệm với trường hợp nhiều Tag</a:t>
            </a:r>
          </a:p>
          <a:p>
            <a:pPr marL="285750" indent="-285750">
              <a:buFont typeface="Wingdings" panose="05000000000000000000" pitchFamily="2" charset="2"/>
              <a:buChar char="v"/>
            </a:pPr>
            <a:endParaRPr lang="en-US" sz="2000">
              <a:cs typeface="Arial" panose="020B0604020202020204" pitchFamily="34" charset="0"/>
            </a:endParaRPr>
          </a:p>
        </p:txBody>
      </p:sp>
    </p:spTree>
    <p:extLst>
      <p:ext uri="{BB962C8B-B14F-4D97-AF65-F5344CB8AC3E}">
        <p14:creationId xmlns:p14="http://schemas.microsoft.com/office/powerpoint/2010/main" val="2074689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Nội Dung</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3</a:t>
            </a:fld>
            <a:endParaRPr lang="en-US" dirty="0"/>
          </a:p>
        </p:txBody>
      </p:sp>
      <p:grpSp>
        <p:nvGrpSpPr>
          <p:cNvPr id="3" name="Group 2">
            <a:extLst>
              <a:ext uri="{FF2B5EF4-FFF2-40B4-BE49-F238E27FC236}">
                <a16:creationId xmlns:a16="http://schemas.microsoft.com/office/drawing/2014/main" id="{8868AAA1-9E98-B43C-9EBC-27A22B3F38B3}"/>
              </a:ext>
            </a:extLst>
          </p:cNvPr>
          <p:cNvGrpSpPr/>
          <p:nvPr/>
        </p:nvGrpSpPr>
        <p:grpSpPr bwMode="gray">
          <a:xfrm>
            <a:off x="8067785" y="1425916"/>
            <a:ext cx="3529262" cy="3625498"/>
            <a:chOff x="359815" y="-294642"/>
            <a:chExt cx="7253522" cy="7449699"/>
          </a:xfrm>
          <a:effectLst>
            <a:outerShdw blurRad="76200" dir="18900000" sy="23000" kx="-1200000" algn="bl" rotWithShape="0">
              <a:prstClr val="black">
                <a:alpha val="20000"/>
              </a:prstClr>
            </a:outerShdw>
          </a:effectLst>
        </p:grpSpPr>
        <p:sp>
          <p:nvSpPr>
            <p:cNvPr id="5" name="Rectangle 4">
              <a:extLst>
                <a:ext uri="{FF2B5EF4-FFF2-40B4-BE49-F238E27FC236}">
                  <a16:creationId xmlns:a16="http://schemas.microsoft.com/office/drawing/2014/main" id="{ED254270-6EA4-6232-0021-C1AAAF23B82D}"/>
                </a:ext>
              </a:extLst>
            </p:cNvPr>
            <p:cNvSpPr/>
            <p:nvPr/>
          </p:nvSpPr>
          <p:spPr bwMode="gray">
            <a:xfrm>
              <a:off x="547511" y="-225541"/>
              <a:ext cx="6830440" cy="7315200"/>
            </a:xfrm>
            <a:prstGeom prst="rect">
              <a:avLst/>
            </a:prstGeom>
            <a:blipFill dpi="0" rotWithShape="1">
              <a:blip r:embed="rId2" cstate="print">
                <a:alphaModFix amt="65000"/>
                <a:duotone>
                  <a:prstClr val="black"/>
                  <a:schemeClr val="accent3">
                    <a:tint val="45000"/>
                    <a:satMod val="400000"/>
                  </a:schemeClr>
                </a:duotone>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6" name="Group 95">
              <a:extLst>
                <a:ext uri="{FF2B5EF4-FFF2-40B4-BE49-F238E27FC236}">
                  <a16:creationId xmlns:a16="http://schemas.microsoft.com/office/drawing/2014/main" id="{280B960C-9C57-D127-69CF-DA907F54265B}"/>
                </a:ext>
              </a:extLst>
            </p:cNvPr>
            <p:cNvGrpSpPr/>
            <p:nvPr/>
          </p:nvGrpSpPr>
          <p:grpSpPr bwMode="gray">
            <a:xfrm>
              <a:off x="359815" y="-294642"/>
              <a:ext cx="7253522" cy="7449699"/>
              <a:chOff x="1691428" y="548451"/>
              <a:chExt cx="5596510" cy="5601206"/>
            </a:xfrm>
            <a:effectLst/>
          </p:grpSpPr>
          <p:grpSp>
            <p:nvGrpSpPr>
              <p:cNvPr id="7" name="Group 15">
                <a:extLst>
                  <a:ext uri="{FF2B5EF4-FFF2-40B4-BE49-F238E27FC236}">
                    <a16:creationId xmlns:a16="http://schemas.microsoft.com/office/drawing/2014/main" id="{BE65A027-B785-A0C9-E95E-7C221B080C77}"/>
                  </a:ext>
                </a:extLst>
              </p:cNvPr>
              <p:cNvGrpSpPr/>
              <p:nvPr/>
            </p:nvGrpSpPr>
            <p:grpSpPr bwMode="gray">
              <a:xfrm>
                <a:off x="1865970" y="676854"/>
                <a:ext cx="5240354" cy="5289923"/>
                <a:chOff x="1865970" y="676854"/>
                <a:chExt cx="5240354" cy="5289923"/>
              </a:xfrm>
            </p:grpSpPr>
            <p:sp>
              <p:nvSpPr>
                <p:cNvPr id="24" name="Freeform 55">
                  <a:extLst>
                    <a:ext uri="{FF2B5EF4-FFF2-40B4-BE49-F238E27FC236}">
                      <a16:creationId xmlns:a16="http://schemas.microsoft.com/office/drawing/2014/main" id="{BE56A61E-D879-1226-494C-DD81E13ED0DC}"/>
                    </a:ext>
                  </a:extLst>
                </p:cNvPr>
                <p:cNvSpPr/>
                <p:nvPr/>
              </p:nvSpPr>
              <p:spPr bwMode="gray">
                <a:xfrm>
                  <a:off x="2743200" y="1609725"/>
                  <a:ext cx="1943100" cy="192405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Lst>
                  <a:ahLst/>
                  <a:cxnLst>
                    <a:cxn ang="0">
                      <a:pos x="connsiteX0" y="connsiteY0"/>
                    </a:cxn>
                    <a:cxn ang="0">
                      <a:pos x="connsiteX1" y="connsiteY1"/>
                    </a:cxn>
                    <a:cxn ang="0">
                      <a:pos x="connsiteX2" y="connsiteY2"/>
                    </a:cxn>
                    <a:cxn ang="0">
                      <a:pos x="connsiteX3" y="connsiteY3"/>
                    </a:cxn>
                  </a:cxnLst>
                  <a:rect l="l" t="t" r="r" b="b"/>
                  <a:pathLst>
                    <a:path w="1943100" h="1924050">
                      <a:moveTo>
                        <a:pt x="1885950" y="0"/>
                      </a:moveTo>
                      <a:lnTo>
                        <a:pt x="0" y="1362075"/>
                      </a:lnTo>
                      <a:lnTo>
                        <a:pt x="1943100" y="1924050"/>
                      </a:lnTo>
                      <a:lnTo>
                        <a:pt x="1885950" y="0"/>
                      </a:lnTo>
                      <a:close/>
                    </a:path>
                  </a:pathLst>
                </a:custGeom>
                <a:noFill/>
                <a:ln w="44450">
                  <a:gradFill flip="none" rotWithShape="1">
                    <a:gsLst>
                      <a:gs pos="0">
                        <a:schemeClr val="accent1"/>
                      </a:gs>
                      <a:gs pos="100000">
                        <a:schemeClr val="accent2"/>
                      </a:gs>
                    </a:gsLst>
                    <a:lin ang="150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5" name="Freeform 56">
                  <a:extLst>
                    <a:ext uri="{FF2B5EF4-FFF2-40B4-BE49-F238E27FC236}">
                      <a16:creationId xmlns:a16="http://schemas.microsoft.com/office/drawing/2014/main" id="{64A7FB98-8E4D-9193-71E2-78FC2FC2BF8A}"/>
                    </a:ext>
                  </a:extLst>
                </p:cNvPr>
                <p:cNvSpPr/>
                <p:nvPr/>
              </p:nvSpPr>
              <p:spPr bwMode="gray">
                <a:xfrm rot="19795885">
                  <a:off x="4210564" y="1460863"/>
                  <a:ext cx="1890222" cy="197140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Lst>
                  <a:ahLst/>
                  <a:cxnLst>
                    <a:cxn ang="0">
                      <a:pos x="connsiteX0" y="connsiteY0"/>
                    </a:cxn>
                    <a:cxn ang="0">
                      <a:pos x="connsiteX1" y="connsiteY1"/>
                    </a:cxn>
                    <a:cxn ang="0">
                      <a:pos x="connsiteX2" y="connsiteY2"/>
                    </a:cxn>
                    <a:cxn ang="0">
                      <a:pos x="connsiteX3" y="connsiteY3"/>
                    </a:cxn>
                  </a:cxnLst>
                  <a:rect l="l" t="t" r="r" b="b"/>
                  <a:pathLst>
                    <a:path w="1890222" h="1971408">
                      <a:moveTo>
                        <a:pt x="912636" y="0"/>
                      </a:moveTo>
                      <a:lnTo>
                        <a:pt x="0" y="1699796"/>
                      </a:lnTo>
                      <a:lnTo>
                        <a:pt x="1890222" y="1971408"/>
                      </a:lnTo>
                      <a:lnTo>
                        <a:pt x="912636" y="0"/>
                      </a:lnTo>
                      <a:close/>
                    </a:path>
                  </a:pathLst>
                </a:custGeom>
                <a:noFill/>
                <a:ln w="44450">
                  <a:gradFill flip="none" rotWithShape="1">
                    <a:gsLst>
                      <a:gs pos="0">
                        <a:schemeClr val="accent1">
                          <a:lumMod val="75000"/>
                        </a:schemeClr>
                      </a:gs>
                      <a:gs pos="100000">
                        <a:schemeClr val="accent2"/>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6" name="Freeform 57">
                  <a:extLst>
                    <a:ext uri="{FF2B5EF4-FFF2-40B4-BE49-F238E27FC236}">
                      <a16:creationId xmlns:a16="http://schemas.microsoft.com/office/drawing/2014/main" id="{3E99024F-8091-8515-EC22-0CA892DF3682}"/>
                    </a:ext>
                  </a:extLst>
                </p:cNvPr>
                <p:cNvSpPr/>
                <p:nvPr/>
              </p:nvSpPr>
              <p:spPr bwMode="gray">
                <a:xfrm>
                  <a:off x="1869688" y="1295400"/>
                  <a:ext cx="1069721" cy="167829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1069721 w 1069721"/>
                    <a:gd name="connsiteY0" fmla="*/ 0 h 1678293"/>
                    <a:gd name="connsiteX1" fmla="*/ 0 w 1069721"/>
                    <a:gd name="connsiteY1" fmla="*/ 1322616 h 1678293"/>
                    <a:gd name="connsiteX2" fmla="*/ 879221 w 1069721"/>
                    <a:gd name="connsiteY2" fmla="*/ 1678293 h 1678293"/>
                    <a:gd name="connsiteX3" fmla="*/ 1069721 w 1069721"/>
                    <a:gd name="connsiteY3" fmla="*/ 0 h 1678293"/>
                  </a:gdLst>
                  <a:ahLst/>
                  <a:cxnLst>
                    <a:cxn ang="0">
                      <a:pos x="connsiteX0" y="connsiteY0"/>
                    </a:cxn>
                    <a:cxn ang="0">
                      <a:pos x="connsiteX1" y="connsiteY1"/>
                    </a:cxn>
                    <a:cxn ang="0">
                      <a:pos x="connsiteX2" y="connsiteY2"/>
                    </a:cxn>
                    <a:cxn ang="0">
                      <a:pos x="connsiteX3" y="connsiteY3"/>
                    </a:cxn>
                  </a:cxnLst>
                  <a:rect l="l" t="t" r="r" b="b"/>
                  <a:pathLst>
                    <a:path w="1069721" h="1678293">
                      <a:moveTo>
                        <a:pt x="1069721" y="0"/>
                      </a:moveTo>
                      <a:lnTo>
                        <a:pt x="0" y="1322616"/>
                      </a:lnTo>
                      <a:lnTo>
                        <a:pt x="879221" y="1678293"/>
                      </a:lnTo>
                      <a:lnTo>
                        <a:pt x="1069721" y="0"/>
                      </a:lnTo>
                      <a:close/>
                    </a:path>
                  </a:pathLst>
                </a:custGeom>
                <a:noFill/>
                <a:ln>
                  <a:gradFill flip="none" rotWithShape="1">
                    <a:gsLst>
                      <a:gs pos="0">
                        <a:schemeClr val="accent2"/>
                      </a:gs>
                      <a:gs pos="100000">
                        <a:schemeClr val="accent3"/>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reeform 58">
                  <a:extLst>
                    <a:ext uri="{FF2B5EF4-FFF2-40B4-BE49-F238E27FC236}">
                      <a16:creationId xmlns:a16="http://schemas.microsoft.com/office/drawing/2014/main" id="{00D8A991-9571-8CFB-34C5-2A28FD2A0927}"/>
                    </a:ext>
                  </a:extLst>
                </p:cNvPr>
                <p:cNvSpPr/>
                <p:nvPr/>
              </p:nvSpPr>
              <p:spPr bwMode="gray">
                <a:xfrm>
                  <a:off x="4684414" y="2823257"/>
                  <a:ext cx="1774750" cy="214311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0 w 1774750"/>
                    <a:gd name="connsiteY0" fmla="*/ 710518 h 2143114"/>
                    <a:gd name="connsiteX1" fmla="*/ 1774750 w 1774750"/>
                    <a:gd name="connsiteY1" fmla="*/ 0 h 2143114"/>
                    <a:gd name="connsiteX2" fmla="*/ 1097267 w 1774750"/>
                    <a:gd name="connsiteY2" fmla="*/ 2143114 h 2143114"/>
                    <a:gd name="connsiteX3" fmla="*/ 0 w 1774750"/>
                    <a:gd name="connsiteY3" fmla="*/ 710518 h 2143114"/>
                  </a:gdLst>
                  <a:ahLst/>
                  <a:cxnLst>
                    <a:cxn ang="0">
                      <a:pos x="connsiteX0" y="connsiteY0"/>
                    </a:cxn>
                    <a:cxn ang="0">
                      <a:pos x="connsiteX1" y="connsiteY1"/>
                    </a:cxn>
                    <a:cxn ang="0">
                      <a:pos x="connsiteX2" y="connsiteY2"/>
                    </a:cxn>
                    <a:cxn ang="0">
                      <a:pos x="connsiteX3" y="connsiteY3"/>
                    </a:cxn>
                  </a:cxnLst>
                  <a:rect l="l" t="t" r="r" b="b"/>
                  <a:pathLst>
                    <a:path w="1774750" h="2143114">
                      <a:moveTo>
                        <a:pt x="0" y="710518"/>
                      </a:moveTo>
                      <a:lnTo>
                        <a:pt x="1774750" y="0"/>
                      </a:lnTo>
                      <a:lnTo>
                        <a:pt x="1097267" y="2143114"/>
                      </a:lnTo>
                      <a:lnTo>
                        <a:pt x="0" y="710518"/>
                      </a:lnTo>
                      <a:close/>
                    </a:path>
                  </a:pathLst>
                </a:custGeom>
                <a:noFill/>
                <a:ln w="44450">
                  <a:gradFill flip="none" rotWithShape="1">
                    <a:gsLst>
                      <a:gs pos="35000">
                        <a:schemeClr val="accent1"/>
                      </a:gs>
                      <a:gs pos="62000">
                        <a:schemeClr val="accent2"/>
                      </a:gs>
                    </a:gsLst>
                    <a:lin ang="6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8" name="Freeform 59">
                  <a:extLst>
                    <a:ext uri="{FF2B5EF4-FFF2-40B4-BE49-F238E27FC236}">
                      <a16:creationId xmlns:a16="http://schemas.microsoft.com/office/drawing/2014/main" id="{3A76BA2F-8824-EAC0-C90B-9BCD724446FB}"/>
                    </a:ext>
                  </a:extLst>
                </p:cNvPr>
                <p:cNvSpPr/>
                <p:nvPr/>
              </p:nvSpPr>
              <p:spPr bwMode="gray">
                <a:xfrm>
                  <a:off x="6463183" y="2531922"/>
                  <a:ext cx="643141" cy="163253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607458 w 643141"/>
                    <a:gd name="connsiteY0" fmla="*/ 1632538 h 1632538"/>
                    <a:gd name="connsiteX1" fmla="*/ 0 w 643141"/>
                    <a:gd name="connsiteY1" fmla="*/ 294159 h 1632538"/>
                    <a:gd name="connsiteX2" fmla="*/ 643141 w 643141"/>
                    <a:gd name="connsiteY2" fmla="*/ 0 h 1632538"/>
                    <a:gd name="connsiteX3" fmla="*/ 607458 w 643141"/>
                    <a:gd name="connsiteY3" fmla="*/ 1632538 h 1632538"/>
                  </a:gdLst>
                  <a:ahLst/>
                  <a:cxnLst>
                    <a:cxn ang="0">
                      <a:pos x="connsiteX0" y="connsiteY0"/>
                    </a:cxn>
                    <a:cxn ang="0">
                      <a:pos x="connsiteX1" y="connsiteY1"/>
                    </a:cxn>
                    <a:cxn ang="0">
                      <a:pos x="connsiteX2" y="connsiteY2"/>
                    </a:cxn>
                    <a:cxn ang="0">
                      <a:pos x="connsiteX3" y="connsiteY3"/>
                    </a:cxn>
                  </a:cxnLst>
                  <a:rect l="l" t="t" r="r" b="b"/>
                  <a:pathLst>
                    <a:path w="643141" h="1632538">
                      <a:moveTo>
                        <a:pt x="607458" y="1632538"/>
                      </a:moveTo>
                      <a:lnTo>
                        <a:pt x="0" y="294159"/>
                      </a:lnTo>
                      <a:lnTo>
                        <a:pt x="643141" y="0"/>
                      </a:lnTo>
                      <a:lnTo>
                        <a:pt x="607458" y="1632538"/>
                      </a:lnTo>
                      <a:close/>
                    </a:path>
                  </a:pathLst>
                </a:custGeom>
                <a:noFill/>
                <a:ln>
                  <a:solidFill>
                    <a:schemeClr val="accent3">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9" name="Freeform 60">
                  <a:extLst>
                    <a:ext uri="{FF2B5EF4-FFF2-40B4-BE49-F238E27FC236}">
                      <a16:creationId xmlns:a16="http://schemas.microsoft.com/office/drawing/2014/main" id="{37BAD5A8-9FF9-EA2A-3D1B-20E0D0B8A53E}"/>
                    </a:ext>
                  </a:extLst>
                </p:cNvPr>
                <p:cNvSpPr/>
                <p:nvPr/>
              </p:nvSpPr>
              <p:spPr bwMode="gray">
                <a:xfrm>
                  <a:off x="5775898" y="4163587"/>
                  <a:ext cx="1293862" cy="136735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1293862 w 1293862"/>
                    <a:gd name="connsiteY0" fmla="*/ 0 h 1367354"/>
                    <a:gd name="connsiteX1" fmla="*/ 282625 w 1293862"/>
                    <a:gd name="connsiteY1" fmla="*/ 1367354 h 1367354"/>
                    <a:gd name="connsiteX2" fmla="*/ 0 w 1293862"/>
                    <a:gd name="connsiteY2" fmla="*/ 795815 h 1367354"/>
                    <a:gd name="connsiteX3" fmla="*/ 1293862 w 1293862"/>
                    <a:gd name="connsiteY3" fmla="*/ 0 h 1367354"/>
                  </a:gdLst>
                  <a:ahLst/>
                  <a:cxnLst>
                    <a:cxn ang="0">
                      <a:pos x="connsiteX0" y="connsiteY0"/>
                    </a:cxn>
                    <a:cxn ang="0">
                      <a:pos x="connsiteX1" y="connsiteY1"/>
                    </a:cxn>
                    <a:cxn ang="0">
                      <a:pos x="connsiteX2" y="connsiteY2"/>
                    </a:cxn>
                    <a:cxn ang="0">
                      <a:pos x="connsiteX3" y="connsiteY3"/>
                    </a:cxn>
                  </a:cxnLst>
                  <a:rect l="l" t="t" r="r" b="b"/>
                  <a:pathLst>
                    <a:path w="1293862" h="1367354">
                      <a:moveTo>
                        <a:pt x="1293862" y="0"/>
                      </a:moveTo>
                      <a:lnTo>
                        <a:pt x="282625" y="1367354"/>
                      </a:lnTo>
                      <a:lnTo>
                        <a:pt x="0" y="795815"/>
                      </a:lnTo>
                      <a:lnTo>
                        <a:pt x="1293862" y="0"/>
                      </a:lnTo>
                      <a:close/>
                    </a:path>
                  </a:pathLst>
                </a:custGeom>
                <a:noFill/>
                <a:ln>
                  <a:solidFill>
                    <a:schemeClr val="accent3">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0" name="Freeform 61">
                  <a:extLst>
                    <a:ext uri="{FF2B5EF4-FFF2-40B4-BE49-F238E27FC236}">
                      <a16:creationId xmlns:a16="http://schemas.microsoft.com/office/drawing/2014/main" id="{5AE8FD1A-704A-8C29-39DF-6CF16650D946}"/>
                    </a:ext>
                  </a:extLst>
                </p:cNvPr>
                <p:cNvSpPr/>
                <p:nvPr/>
              </p:nvSpPr>
              <p:spPr bwMode="gray">
                <a:xfrm>
                  <a:off x="5776012" y="2823886"/>
                  <a:ext cx="1293862" cy="213419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Lst>
                  <a:ahLst/>
                  <a:cxnLst>
                    <a:cxn ang="0">
                      <a:pos x="connsiteX0" y="connsiteY0"/>
                    </a:cxn>
                    <a:cxn ang="0">
                      <a:pos x="connsiteX1" y="connsiteY1"/>
                    </a:cxn>
                    <a:cxn ang="0">
                      <a:pos x="connsiteX2" y="connsiteY2"/>
                    </a:cxn>
                    <a:cxn ang="0">
                      <a:pos x="connsiteX3" y="connsiteY3"/>
                    </a:cxn>
                  </a:cxnLst>
                  <a:rect l="l" t="t" r="r" b="b"/>
                  <a:pathLst>
                    <a:path w="1293862" h="2134194">
                      <a:moveTo>
                        <a:pt x="1293862" y="1338379"/>
                      </a:moveTo>
                      <a:lnTo>
                        <a:pt x="686404" y="0"/>
                      </a:lnTo>
                      <a:lnTo>
                        <a:pt x="0" y="2134194"/>
                      </a:lnTo>
                      <a:lnTo>
                        <a:pt x="1293862" y="1338379"/>
                      </a:lnTo>
                      <a:close/>
                    </a:path>
                  </a:pathLst>
                </a:custGeom>
                <a:noFill/>
                <a:ln>
                  <a:gradFill flip="none" rotWithShape="1">
                    <a:gsLst>
                      <a:gs pos="0">
                        <a:schemeClr val="accent2"/>
                      </a:gs>
                      <a:gs pos="100000">
                        <a:schemeClr val="accent3"/>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1" name="Freeform 62">
                  <a:extLst>
                    <a:ext uri="{FF2B5EF4-FFF2-40B4-BE49-F238E27FC236}">
                      <a16:creationId xmlns:a16="http://schemas.microsoft.com/office/drawing/2014/main" id="{67BECD7A-95EB-DCFF-05BB-54FD59DBF125}"/>
                    </a:ext>
                  </a:extLst>
                </p:cNvPr>
                <p:cNvSpPr/>
                <p:nvPr/>
              </p:nvSpPr>
              <p:spPr bwMode="gray">
                <a:xfrm>
                  <a:off x="1865970" y="2616819"/>
                  <a:ext cx="879864" cy="166332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905884 w 905884"/>
                    <a:gd name="connsiteY0" fmla="*/ 346977 h 1663320"/>
                    <a:gd name="connsiteX1" fmla="*/ 172459 w 905884"/>
                    <a:gd name="connsiteY1" fmla="*/ 1663320 h 1663320"/>
                    <a:gd name="connsiteX2" fmla="*/ 0 w 905884"/>
                    <a:gd name="connsiteY2" fmla="*/ 0 h 1663320"/>
                    <a:gd name="connsiteX3" fmla="*/ 905884 w 905884"/>
                    <a:gd name="connsiteY3" fmla="*/ 346977 h 1663320"/>
                    <a:gd name="connsiteX0" fmla="*/ 879864 w 879864"/>
                    <a:gd name="connsiteY0" fmla="*/ 350694 h 1663320"/>
                    <a:gd name="connsiteX1" fmla="*/ 172459 w 879864"/>
                    <a:gd name="connsiteY1" fmla="*/ 1663320 h 1663320"/>
                    <a:gd name="connsiteX2" fmla="*/ 0 w 879864"/>
                    <a:gd name="connsiteY2" fmla="*/ 0 h 1663320"/>
                    <a:gd name="connsiteX3" fmla="*/ 879864 w 879864"/>
                    <a:gd name="connsiteY3" fmla="*/ 350694 h 1663320"/>
                  </a:gdLst>
                  <a:ahLst/>
                  <a:cxnLst>
                    <a:cxn ang="0">
                      <a:pos x="connsiteX0" y="connsiteY0"/>
                    </a:cxn>
                    <a:cxn ang="0">
                      <a:pos x="connsiteX1" y="connsiteY1"/>
                    </a:cxn>
                    <a:cxn ang="0">
                      <a:pos x="connsiteX2" y="connsiteY2"/>
                    </a:cxn>
                    <a:cxn ang="0">
                      <a:pos x="connsiteX3" y="connsiteY3"/>
                    </a:cxn>
                  </a:cxnLst>
                  <a:rect l="l" t="t" r="r" b="b"/>
                  <a:pathLst>
                    <a:path w="879864" h="1663320">
                      <a:moveTo>
                        <a:pt x="879864" y="350694"/>
                      </a:moveTo>
                      <a:lnTo>
                        <a:pt x="172459" y="1663320"/>
                      </a:lnTo>
                      <a:lnTo>
                        <a:pt x="0" y="0"/>
                      </a:lnTo>
                      <a:lnTo>
                        <a:pt x="879864" y="350694"/>
                      </a:lnTo>
                      <a:close/>
                    </a:path>
                  </a:pathLst>
                </a:custGeom>
                <a:noFill/>
                <a:ln>
                  <a:gradFill flip="none" rotWithShape="1">
                    <a:gsLst>
                      <a:gs pos="0">
                        <a:schemeClr val="accent2"/>
                      </a:gs>
                      <a:gs pos="100000">
                        <a:schemeClr val="accent3"/>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2" name="Freeform 63">
                  <a:extLst>
                    <a:ext uri="{FF2B5EF4-FFF2-40B4-BE49-F238E27FC236}">
                      <a16:creationId xmlns:a16="http://schemas.microsoft.com/office/drawing/2014/main" id="{0685FD8D-E107-9366-E076-FBDECD0BB286}"/>
                    </a:ext>
                  </a:extLst>
                </p:cNvPr>
                <p:cNvSpPr/>
                <p:nvPr/>
              </p:nvSpPr>
              <p:spPr bwMode="gray">
                <a:xfrm>
                  <a:off x="2936511" y="684988"/>
                  <a:ext cx="1595555" cy="61589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1595555 w 1595555"/>
                    <a:gd name="connsiteY0" fmla="*/ 0 h 1326394"/>
                    <a:gd name="connsiteX1" fmla="*/ 0 w 1595555"/>
                    <a:gd name="connsiteY1" fmla="*/ 1326394 h 1326394"/>
                    <a:gd name="connsiteX2" fmla="*/ 653486 w 1595555"/>
                    <a:gd name="connsiteY2" fmla="*/ 352477 h 1326394"/>
                    <a:gd name="connsiteX3" fmla="*/ 1595555 w 1595555"/>
                    <a:gd name="connsiteY3" fmla="*/ 0 h 1326394"/>
                  </a:gdLst>
                  <a:ahLst/>
                  <a:cxnLst>
                    <a:cxn ang="0">
                      <a:pos x="connsiteX0" y="connsiteY0"/>
                    </a:cxn>
                    <a:cxn ang="0">
                      <a:pos x="connsiteX1" y="connsiteY1"/>
                    </a:cxn>
                    <a:cxn ang="0">
                      <a:pos x="connsiteX2" y="connsiteY2"/>
                    </a:cxn>
                    <a:cxn ang="0">
                      <a:pos x="connsiteX3" y="connsiteY3"/>
                    </a:cxn>
                  </a:cxnLst>
                  <a:rect l="l" t="t" r="r" b="b"/>
                  <a:pathLst>
                    <a:path w="1595555" h="1326394">
                      <a:moveTo>
                        <a:pt x="1595555" y="0"/>
                      </a:moveTo>
                      <a:lnTo>
                        <a:pt x="0" y="1326394"/>
                      </a:lnTo>
                      <a:lnTo>
                        <a:pt x="653486" y="352477"/>
                      </a:lnTo>
                      <a:lnTo>
                        <a:pt x="1595555" y="0"/>
                      </a:lnTo>
                      <a:close/>
                    </a:path>
                  </a:pathLst>
                </a:custGeom>
                <a:noFill/>
                <a:ln>
                  <a:solidFill>
                    <a:schemeClr val="accent3">
                      <a:lumMod val="75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3" name="Freeform 64">
                  <a:extLst>
                    <a:ext uri="{FF2B5EF4-FFF2-40B4-BE49-F238E27FC236}">
                      <a16:creationId xmlns:a16="http://schemas.microsoft.com/office/drawing/2014/main" id="{E70B02D5-B23E-8814-D420-E8DE8EB5E8FC}"/>
                    </a:ext>
                  </a:extLst>
                </p:cNvPr>
                <p:cNvSpPr/>
                <p:nvPr/>
              </p:nvSpPr>
              <p:spPr bwMode="gray">
                <a:xfrm>
                  <a:off x="2931773" y="683131"/>
                  <a:ext cx="1689354" cy="92542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Lst>
                  <a:ahLst/>
                  <a:cxnLst>
                    <a:cxn ang="0">
                      <a:pos x="connsiteX0" y="connsiteY0"/>
                    </a:cxn>
                    <a:cxn ang="0">
                      <a:pos x="connsiteX1" y="connsiteY1"/>
                    </a:cxn>
                    <a:cxn ang="0">
                      <a:pos x="connsiteX2" y="connsiteY2"/>
                    </a:cxn>
                    <a:cxn ang="0">
                      <a:pos x="connsiteX3" y="connsiteY3"/>
                    </a:cxn>
                  </a:cxnLst>
                  <a:rect l="l" t="t" r="r" b="b"/>
                  <a:pathLst>
                    <a:path w="1689354" h="1993011">
                      <a:moveTo>
                        <a:pt x="1595555" y="0"/>
                      </a:moveTo>
                      <a:lnTo>
                        <a:pt x="0" y="1326394"/>
                      </a:lnTo>
                      <a:lnTo>
                        <a:pt x="1689354" y="1993011"/>
                      </a:lnTo>
                      <a:lnTo>
                        <a:pt x="1595555" y="0"/>
                      </a:lnTo>
                      <a:close/>
                    </a:path>
                  </a:pathLst>
                </a:custGeom>
                <a:noFill/>
                <a:ln>
                  <a:gradFill flip="none" rotWithShape="1">
                    <a:gsLst>
                      <a:gs pos="0">
                        <a:schemeClr val="accent2"/>
                      </a:gs>
                      <a:gs pos="100000">
                        <a:schemeClr val="accent3"/>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4" name="Freeform 65">
                  <a:extLst>
                    <a:ext uri="{FF2B5EF4-FFF2-40B4-BE49-F238E27FC236}">
                      <a16:creationId xmlns:a16="http://schemas.microsoft.com/office/drawing/2014/main" id="{61D3BAC5-9E95-8BB4-BA7C-2ABB41809F47}"/>
                    </a:ext>
                  </a:extLst>
                </p:cNvPr>
                <p:cNvSpPr/>
                <p:nvPr/>
              </p:nvSpPr>
              <p:spPr bwMode="gray">
                <a:xfrm rot="19795885">
                  <a:off x="6554295" y="1124651"/>
                  <a:ext cx="169861" cy="156101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 name="connsiteX0" fmla="*/ 515330 w 1890222"/>
                    <a:gd name="connsiteY0" fmla="*/ 0 h 1741403"/>
                    <a:gd name="connsiteX1" fmla="*/ 0 w 1890222"/>
                    <a:gd name="connsiteY1" fmla="*/ 1469791 h 1741403"/>
                    <a:gd name="connsiteX2" fmla="*/ 1890222 w 1890222"/>
                    <a:gd name="connsiteY2" fmla="*/ 1741403 h 1741403"/>
                    <a:gd name="connsiteX3" fmla="*/ 515330 w 1890222"/>
                    <a:gd name="connsiteY3" fmla="*/ 0 h 1741403"/>
                    <a:gd name="connsiteX0" fmla="*/ 515330 w 706832"/>
                    <a:gd name="connsiteY0" fmla="*/ 0 h 1544938"/>
                    <a:gd name="connsiteX1" fmla="*/ 0 w 706832"/>
                    <a:gd name="connsiteY1" fmla="*/ 1469791 h 1544938"/>
                    <a:gd name="connsiteX2" fmla="*/ 706832 w 706832"/>
                    <a:gd name="connsiteY2" fmla="*/ 1544938 h 1544938"/>
                    <a:gd name="connsiteX3" fmla="*/ 515330 w 706832"/>
                    <a:gd name="connsiteY3" fmla="*/ 0 h 1544938"/>
                    <a:gd name="connsiteX0" fmla="*/ 500259 w 706832"/>
                    <a:gd name="connsiteY0" fmla="*/ 0 h 1611221"/>
                    <a:gd name="connsiteX1" fmla="*/ 0 w 706832"/>
                    <a:gd name="connsiteY1" fmla="*/ 1536074 h 1611221"/>
                    <a:gd name="connsiteX2" fmla="*/ 706832 w 706832"/>
                    <a:gd name="connsiteY2" fmla="*/ 1611221 h 1611221"/>
                    <a:gd name="connsiteX3" fmla="*/ 500259 w 706832"/>
                    <a:gd name="connsiteY3" fmla="*/ 0 h 1611221"/>
                    <a:gd name="connsiteX0" fmla="*/ 518735 w 706832"/>
                    <a:gd name="connsiteY0" fmla="*/ 0 h 1600525"/>
                    <a:gd name="connsiteX1" fmla="*/ 0 w 706832"/>
                    <a:gd name="connsiteY1" fmla="*/ 1525378 h 1600525"/>
                    <a:gd name="connsiteX2" fmla="*/ 706832 w 706832"/>
                    <a:gd name="connsiteY2" fmla="*/ 1600525 h 1600525"/>
                    <a:gd name="connsiteX3" fmla="*/ 518735 w 706832"/>
                    <a:gd name="connsiteY3" fmla="*/ 0 h 1600525"/>
                    <a:gd name="connsiteX0" fmla="*/ 536971 w 706832"/>
                    <a:gd name="connsiteY0" fmla="*/ 0 h 1561011"/>
                    <a:gd name="connsiteX1" fmla="*/ 0 w 706832"/>
                    <a:gd name="connsiteY1" fmla="*/ 1485864 h 1561011"/>
                    <a:gd name="connsiteX2" fmla="*/ 706832 w 706832"/>
                    <a:gd name="connsiteY2" fmla="*/ 1561011 h 1561011"/>
                    <a:gd name="connsiteX3" fmla="*/ 536971 w 706832"/>
                    <a:gd name="connsiteY3" fmla="*/ 0 h 1561011"/>
                    <a:gd name="connsiteX0" fmla="*/ 0 w 169861"/>
                    <a:gd name="connsiteY0" fmla="*/ 0 h 1561011"/>
                    <a:gd name="connsiteX1" fmla="*/ 164094 w 169861"/>
                    <a:gd name="connsiteY1" fmla="*/ 680392 h 1561011"/>
                    <a:gd name="connsiteX2" fmla="*/ 169861 w 169861"/>
                    <a:gd name="connsiteY2" fmla="*/ 1561011 h 1561011"/>
                    <a:gd name="connsiteX3" fmla="*/ 0 w 169861"/>
                    <a:gd name="connsiteY3" fmla="*/ 0 h 1561011"/>
                  </a:gdLst>
                  <a:ahLst/>
                  <a:cxnLst>
                    <a:cxn ang="0">
                      <a:pos x="connsiteX0" y="connsiteY0"/>
                    </a:cxn>
                    <a:cxn ang="0">
                      <a:pos x="connsiteX1" y="connsiteY1"/>
                    </a:cxn>
                    <a:cxn ang="0">
                      <a:pos x="connsiteX2" y="connsiteY2"/>
                    </a:cxn>
                    <a:cxn ang="0">
                      <a:pos x="connsiteX3" y="connsiteY3"/>
                    </a:cxn>
                  </a:cxnLst>
                  <a:rect l="l" t="t" r="r" b="b"/>
                  <a:pathLst>
                    <a:path w="169861" h="1561011">
                      <a:moveTo>
                        <a:pt x="0" y="0"/>
                      </a:moveTo>
                      <a:lnTo>
                        <a:pt x="164094" y="680392"/>
                      </a:lnTo>
                      <a:cubicBezTo>
                        <a:pt x="166016" y="973932"/>
                        <a:pt x="167939" y="1267471"/>
                        <a:pt x="169861" y="1561011"/>
                      </a:cubicBezTo>
                      <a:lnTo>
                        <a:pt x="0" y="0"/>
                      </a:lnTo>
                      <a:close/>
                    </a:path>
                  </a:pathLst>
                </a:cu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5" name="Freeform 66">
                  <a:extLst>
                    <a:ext uri="{FF2B5EF4-FFF2-40B4-BE49-F238E27FC236}">
                      <a16:creationId xmlns:a16="http://schemas.microsoft.com/office/drawing/2014/main" id="{AA72BD74-D67A-F32D-FA23-CFE57C53D11E}"/>
                    </a:ext>
                  </a:extLst>
                </p:cNvPr>
                <p:cNvSpPr/>
                <p:nvPr/>
              </p:nvSpPr>
              <p:spPr bwMode="gray">
                <a:xfrm rot="19795885">
                  <a:off x="6055318" y="1261134"/>
                  <a:ext cx="706832" cy="156101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 name="connsiteX0" fmla="*/ 515330 w 1890222"/>
                    <a:gd name="connsiteY0" fmla="*/ 0 h 1741403"/>
                    <a:gd name="connsiteX1" fmla="*/ 0 w 1890222"/>
                    <a:gd name="connsiteY1" fmla="*/ 1469791 h 1741403"/>
                    <a:gd name="connsiteX2" fmla="*/ 1890222 w 1890222"/>
                    <a:gd name="connsiteY2" fmla="*/ 1741403 h 1741403"/>
                    <a:gd name="connsiteX3" fmla="*/ 515330 w 1890222"/>
                    <a:gd name="connsiteY3" fmla="*/ 0 h 1741403"/>
                    <a:gd name="connsiteX0" fmla="*/ 515330 w 706832"/>
                    <a:gd name="connsiteY0" fmla="*/ 0 h 1544938"/>
                    <a:gd name="connsiteX1" fmla="*/ 0 w 706832"/>
                    <a:gd name="connsiteY1" fmla="*/ 1469791 h 1544938"/>
                    <a:gd name="connsiteX2" fmla="*/ 706832 w 706832"/>
                    <a:gd name="connsiteY2" fmla="*/ 1544938 h 1544938"/>
                    <a:gd name="connsiteX3" fmla="*/ 515330 w 706832"/>
                    <a:gd name="connsiteY3" fmla="*/ 0 h 1544938"/>
                    <a:gd name="connsiteX0" fmla="*/ 500259 w 706832"/>
                    <a:gd name="connsiteY0" fmla="*/ 0 h 1611221"/>
                    <a:gd name="connsiteX1" fmla="*/ 0 w 706832"/>
                    <a:gd name="connsiteY1" fmla="*/ 1536074 h 1611221"/>
                    <a:gd name="connsiteX2" fmla="*/ 706832 w 706832"/>
                    <a:gd name="connsiteY2" fmla="*/ 1611221 h 1611221"/>
                    <a:gd name="connsiteX3" fmla="*/ 500259 w 706832"/>
                    <a:gd name="connsiteY3" fmla="*/ 0 h 1611221"/>
                    <a:gd name="connsiteX0" fmla="*/ 518735 w 706832"/>
                    <a:gd name="connsiteY0" fmla="*/ 0 h 1600525"/>
                    <a:gd name="connsiteX1" fmla="*/ 0 w 706832"/>
                    <a:gd name="connsiteY1" fmla="*/ 1525378 h 1600525"/>
                    <a:gd name="connsiteX2" fmla="*/ 706832 w 706832"/>
                    <a:gd name="connsiteY2" fmla="*/ 1600525 h 1600525"/>
                    <a:gd name="connsiteX3" fmla="*/ 518735 w 706832"/>
                    <a:gd name="connsiteY3" fmla="*/ 0 h 1600525"/>
                    <a:gd name="connsiteX0" fmla="*/ 536971 w 706832"/>
                    <a:gd name="connsiteY0" fmla="*/ 0 h 1561011"/>
                    <a:gd name="connsiteX1" fmla="*/ 0 w 706832"/>
                    <a:gd name="connsiteY1" fmla="*/ 1485864 h 1561011"/>
                    <a:gd name="connsiteX2" fmla="*/ 706832 w 706832"/>
                    <a:gd name="connsiteY2" fmla="*/ 1561011 h 1561011"/>
                    <a:gd name="connsiteX3" fmla="*/ 536971 w 706832"/>
                    <a:gd name="connsiteY3" fmla="*/ 0 h 1561011"/>
                  </a:gdLst>
                  <a:ahLst/>
                  <a:cxnLst>
                    <a:cxn ang="0">
                      <a:pos x="connsiteX0" y="connsiteY0"/>
                    </a:cxn>
                    <a:cxn ang="0">
                      <a:pos x="connsiteX1" y="connsiteY1"/>
                    </a:cxn>
                    <a:cxn ang="0">
                      <a:pos x="connsiteX2" y="connsiteY2"/>
                    </a:cxn>
                    <a:cxn ang="0">
                      <a:pos x="connsiteX3" y="connsiteY3"/>
                    </a:cxn>
                  </a:cxnLst>
                  <a:rect l="l" t="t" r="r" b="b"/>
                  <a:pathLst>
                    <a:path w="706832" h="1561011">
                      <a:moveTo>
                        <a:pt x="536971" y="0"/>
                      </a:moveTo>
                      <a:lnTo>
                        <a:pt x="0" y="1485864"/>
                      </a:lnTo>
                      <a:lnTo>
                        <a:pt x="706832" y="1561011"/>
                      </a:lnTo>
                      <a:lnTo>
                        <a:pt x="536971" y="0"/>
                      </a:lnTo>
                      <a:close/>
                    </a:path>
                  </a:pathLst>
                </a:custGeom>
                <a:noFill/>
                <a:ln>
                  <a:gradFill flip="none" rotWithShape="1">
                    <a:gsLst>
                      <a:gs pos="0">
                        <a:schemeClr val="accent2"/>
                      </a:gs>
                      <a:gs pos="100000">
                        <a:schemeClr val="accent3"/>
                      </a:gs>
                    </a:gsLst>
                    <a:lin ang="210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6" name="Freeform 67">
                  <a:extLst>
                    <a:ext uri="{FF2B5EF4-FFF2-40B4-BE49-F238E27FC236}">
                      <a16:creationId xmlns:a16="http://schemas.microsoft.com/office/drawing/2014/main" id="{C9ACBD1E-3EE5-43B1-5458-97892394E9CF}"/>
                    </a:ext>
                  </a:extLst>
                </p:cNvPr>
                <p:cNvSpPr/>
                <p:nvPr/>
              </p:nvSpPr>
              <p:spPr bwMode="gray">
                <a:xfrm>
                  <a:off x="1868359" y="1300667"/>
                  <a:ext cx="1069721" cy="1322617"/>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1069721 w 1069721"/>
                    <a:gd name="connsiteY0" fmla="*/ 0 h 1678293"/>
                    <a:gd name="connsiteX1" fmla="*/ 0 w 1069721"/>
                    <a:gd name="connsiteY1" fmla="*/ 1322616 h 1678293"/>
                    <a:gd name="connsiteX2" fmla="*/ 879221 w 1069721"/>
                    <a:gd name="connsiteY2" fmla="*/ 1678293 h 1678293"/>
                    <a:gd name="connsiteX3" fmla="*/ 1069721 w 1069721"/>
                    <a:gd name="connsiteY3" fmla="*/ 0 h 1678293"/>
                    <a:gd name="connsiteX0" fmla="*/ 1069721 w 1069721"/>
                    <a:gd name="connsiteY0" fmla="*/ 0 h 1322616"/>
                    <a:gd name="connsiteX1" fmla="*/ 0 w 1069721"/>
                    <a:gd name="connsiteY1" fmla="*/ 1322616 h 1322616"/>
                    <a:gd name="connsiteX2" fmla="*/ 473612 w 1069721"/>
                    <a:gd name="connsiteY2" fmla="*/ 435627 h 1322616"/>
                    <a:gd name="connsiteX3" fmla="*/ 1069721 w 1069721"/>
                    <a:gd name="connsiteY3" fmla="*/ 0 h 1322616"/>
                    <a:gd name="connsiteX0" fmla="*/ 1069721 w 1069721"/>
                    <a:gd name="connsiteY0" fmla="*/ 0 h 1322616"/>
                    <a:gd name="connsiteX1" fmla="*/ 0 w 1069721"/>
                    <a:gd name="connsiteY1" fmla="*/ 1322616 h 1322616"/>
                    <a:gd name="connsiteX2" fmla="*/ 476802 w 1069721"/>
                    <a:gd name="connsiteY2" fmla="*/ 554094 h 1322616"/>
                    <a:gd name="connsiteX3" fmla="*/ 1069721 w 1069721"/>
                    <a:gd name="connsiteY3" fmla="*/ 0 h 1322616"/>
                  </a:gdLst>
                  <a:ahLst/>
                  <a:cxnLst>
                    <a:cxn ang="0">
                      <a:pos x="connsiteX0" y="connsiteY0"/>
                    </a:cxn>
                    <a:cxn ang="0">
                      <a:pos x="connsiteX1" y="connsiteY1"/>
                    </a:cxn>
                    <a:cxn ang="0">
                      <a:pos x="connsiteX2" y="connsiteY2"/>
                    </a:cxn>
                    <a:cxn ang="0">
                      <a:pos x="connsiteX3" y="connsiteY3"/>
                    </a:cxn>
                  </a:cxnLst>
                  <a:rect l="l" t="t" r="r" b="b"/>
                  <a:pathLst>
                    <a:path w="1069721" h="1322616">
                      <a:moveTo>
                        <a:pt x="1069721" y="0"/>
                      </a:moveTo>
                      <a:lnTo>
                        <a:pt x="0" y="1322616"/>
                      </a:lnTo>
                      <a:lnTo>
                        <a:pt x="476802" y="554094"/>
                      </a:lnTo>
                      <a:lnTo>
                        <a:pt x="1069721" y="0"/>
                      </a:lnTo>
                      <a:close/>
                    </a:path>
                  </a:pathLst>
                </a:custGeom>
                <a:noFill/>
                <a:ln>
                  <a:solidFill>
                    <a:schemeClr val="accent3">
                      <a:lumMod val="75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7" name="Freeform 68">
                  <a:extLst>
                    <a:ext uri="{FF2B5EF4-FFF2-40B4-BE49-F238E27FC236}">
                      <a16:creationId xmlns:a16="http://schemas.microsoft.com/office/drawing/2014/main" id="{5E9B4E43-5BA7-3541-A723-C6811ECB16F7}"/>
                    </a:ext>
                  </a:extLst>
                </p:cNvPr>
                <p:cNvSpPr/>
                <p:nvPr/>
              </p:nvSpPr>
              <p:spPr bwMode="gray">
                <a:xfrm>
                  <a:off x="3554886" y="4960162"/>
                  <a:ext cx="2228851" cy="100461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Lst>
                  <a:ahLst/>
                  <a:cxnLst>
                    <a:cxn ang="0">
                      <a:pos x="connsiteX0" y="connsiteY0"/>
                    </a:cxn>
                    <a:cxn ang="0">
                      <a:pos x="connsiteX1" y="connsiteY1"/>
                    </a:cxn>
                    <a:cxn ang="0">
                      <a:pos x="connsiteX2" y="connsiteY2"/>
                    </a:cxn>
                    <a:cxn ang="0">
                      <a:pos x="connsiteX3" y="connsiteY3"/>
                    </a:cxn>
                  </a:cxnLst>
                  <a:rect l="l" t="t" r="r" b="b"/>
                  <a:pathLst>
                    <a:path w="2228851" h="1004619">
                      <a:moveTo>
                        <a:pt x="1101560" y="1004619"/>
                      </a:moveTo>
                      <a:lnTo>
                        <a:pt x="0" y="83787"/>
                      </a:lnTo>
                      <a:lnTo>
                        <a:pt x="2228851" y="0"/>
                      </a:lnTo>
                      <a:lnTo>
                        <a:pt x="1101560" y="1004619"/>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8" name="Freeform 69">
                  <a:extLst>
                    <a:ext uri="{FF2B5EF4-FFF2-40B4-BE49-F238E27FC236}">
                      <a16:creationId xmlns:a16="http://schemas.microsoft.com/office/drawing/2014/main" id="{A2607B93-DEFA-0612-9A6C-3156DB60D440}"/>
                    </a:ext>
                  </a:extLst>
                </p:cNvPr>
                <p:cNvSpPr/>
                <p:nvPr/>
              </p:nvSpPr>
              <p:spPr bwMode="gray">
                <a:xfrm>
                  <a:off x="4521835" y="676854"/>
                  <a:ext cx="1643240" cy="58501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0 w 1531906"/>
                    <a:gd name="connsiteY0" fmla="*/ 0 h 1993011"/>
                    <a:gd name="connsiteX1" fmla="*/ 1531906 w 1531906"/>
                    <a:gd name="connsiteY1" fmla="*/ 1214802 h 1993011"/>
                    <a:gd name="connsiteX2" fmla="*/ 93799 w 1531906"/>
                    <a:gd name="connsiteY2" fmla="*/ 1993011 h 1993011"/>
                    <a:gd name="connsiteX3" fmla="*/ 0 w 1531906"/>
                    <a:gd name="connsiteY3" fmla="*/ 0 h 1993011"/>
                    <a:gd name="connsiteX0" fmla="*/ 0 w 1582755"/>
                    <a:gd name="connsiteY0" fmla="*/ 0 h 1993011"/>
                    <a:gd name="connsiteX1" fmla="*/ 1582755 w 1582755"/>
                    <a:gd name="connsiteY1" fmla="*/ 1229244 h 1993011"/>
                    <a:gd name="connsiteX2" fmla="*/ 93799 w 1582755"/>
                    <a:gd name="connsiteY2" fmla="*/ 1993011 h 1993011"/>
                    <a:gd name="connsiteX3" fmla="*/ 0 w 1582755"/>
                    <a:gd name="connsiteY3" fmla="*/ 0 h 1993011"/>
                    <a:gd name="connsiteX0" fmla="*/ 0 w 1643240"/>
                    <a:gd name="connsiteY0" fmla="*/ 0 h 1993011"/>
                    <a:gd name="connsiteX1" fmla="*/ 1643240 w 1643240"/>
                    <a:gd name="connsiteY1" fmla="*/ 1259895 h 1993011"/>
                    <a:gd name="connsiteX2" fmla="*/ 93799 w 1643240"/>
                    <a:gd name="connsiteY2" fmla="*/ 1993011 h 1993011"/>
                    <a:gd name="connsiteX3" fmla="*/ 0 w 1643240"/>
                    <a:gd name="connsiteY3" fmla="*/ 0 h 1993011"/>
                    <a:gd name="connsiteX0" fmla="*/ 0 w 1643240"/>
                    <a:gd name="connsiteY0" fmla="*/ 0 h 1259895"/>
                    <a:gd name="connsiteX1" fmla="*/ 1643240 w 1643240"/>
                    <a:gd name="connsiteY1" fmla="*/ 1259895 h 1259895"/>
                    <a:gd name="connsiteX2" fmla="*/ 766941 w 1643240"/>
                    <a:gd name="connsiteY2" fmla="*/ 326969 h 1259895"/>
                    <a:gd name="connsiteX3" fmla="*/ 0 w 1643240"/>
                    <a:gd name="connsiteY3" fmla="*/ 0 h 1259895"/>
                    <a:gd name="connsiteX0" fmla="*/ 0 w 1643240"/>
                    <a:gd name="connsiteY0" fmla="*/ 0 h 1259895"/>
                    <a:gd name="connsiteX1" fmla="*/ 1643240 w 1643240"/>
                    <a:gd name="connsiteY1" fmla="*/ 1259895 h 1259895"/>
                    <a:gd name="connsiteX2" fmla="*/ 795183 w 1643240"/>
                    <a:gd name="connsiteY2" fmla="*/ 370067 h 1259895"/>
                    <a:gd name="connsiteX3" fmla="*/ 0 w 1643240"/>
                    <a:gd name="connsiteY3" fmla="*/ 0 h 1259895"/>
                    <a:gd name="connsiteX0" fmla="*/ 0 w 1643240"/>
                    <a:gd name="connsiteY0" fmla="*/ 0 h 1259895"/>
                    <a:gd name="connsiteX1" fmla="*/ 1643240 w 1643240"/>
                    <a:gd name="connsiteY1" fmla="*/ 1259895 h 1259895"/>
                    <a:gd name="connsiteX2" fmla="*/ 845280 w 1643240"/>
                    <a:gd name="connsiteY2" fmla="*/ 394561 h 1259895"/>
                    <a:gd name="connsiteX3" fmla="*/ 0 w 1643240"/>
                    <a:gd name="connsiteY3" fmla="*/ 0 h 1259895"/>
                  </a:gdLst>
                  <a:ahLst/>
                  <a:cxnLst>
                    <a:cxn ang="0">
                      <a:pos x="connsiteX0" y="connsiteY0"/>
                    </a:cxn>
                    <a:cxn ang="0">
                      <a:pos x="connsiteX1" y="connsiteY1"/>
                    </a:cxn>
                    <a:cxn ang="0">
                      <a:pos x="connsiteX2" y="connsiteY2"/>
                    </a:cxn>
                    <a:cxn ang="0">
                      <a:pos x="connsiteX3" y="connsiteY3"/>
                    </a:cxn>
                  </a:cxnLst>
                  <a:rect l="l" t="t" r="r" b="b"/>
                  <a:pathLst>
                    <a:path w="1643240" h="1259895">
                      <a:moveTo>
                        <a:pt x="0" y="0"/>
                      </a:moveTo>
                      <a:lnTo>
                        <a:pt x="1643240" y="1259895"/>
                      </a:lnTo>
                      <a:lnTo>
                        <a:pt x="845280" y="394561"/>
                      </a:lnTo>
                      <a:lnTo>
                        <a:pt x="0" y="0"/>
                      </a:lnTo>
                      <a:close/>
                    </a:path>
                  </a:pathLst>
                </a:custGeom>
                <a:noFill/>
                <a:ln>
                  <a:solidFill>
                    <a:schemeClr val="accent3">
                      <a:lumMod val="75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9" name="Freeform 70">
                  <a:extLst>
                    <a:ext uri="{FF2B5EF4-FFF2-40B4-BE49-F238E27FC236}">
                      <a16:creationId xmlns:a16="http://schemas.microsoft.com/office/drawing/2014/main" id="{3F33EF88-B8EB-1A6F-ED2C-5D05391C13E8}"/>
                    </a:ext>
                  </a:extLst>
                </p:cNvPr>
                <p:cNvSpPr/>
                <p:nvPr/>
              </p:nvSpPr>
              <p:spPr bwMode="gray">
                <a:xfrm>
                  <a:off x="3552824" y="3529928"/>
                  <a:ext cx="2228851" cy="151638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Lst>
                  <a:ahLst/>
                  <a:cxnLst>
                    <a:cxn ang="0">
                      <a:pos x="connsiteX0" y="connsiteY0"/>
                    </a:cxn>
                    <a:cxn ang="0">
                      <a:pos x="connsiteX1" y="connsiteY1"/>
                    </a:cxn>
                    <a:cxn ang="0">
                      <a:pos x="connsiteX2" y="connsiteY2"/>
                    </a:cxn>
                    <a:cxn ang="0">
                      <a:pos x="connsiteX3" y="connsiteY3"/>
                    </a:cxn>
                  </a:cxnLst>
                  <a:rect l="l" t="t" r="r" b="b"/>
                  <a:pathLst>
                    <a:path w="2228851" h="1516383">
                      <a:moveTo>
                        <a:pt x="1131584" y="0"/>
                      </a:moveTo>
                      <a:lnTo>
                        <a:pt x="0" y="1516383"/>
                      </a:lnTo>
                      <a:lnTo>
                        <a:pt x="2228851" y="1432596"/>
                      </a:lnTo>
                      <a:lnTo>
                        <a:pt x="1131584" y="0"/>
                      </a:lnTo>
                      <a:close/>
                    </a:path>
                  </a:pathLst>
                </a:custGeom>
                <a:noFill/>
                <a:ln w="44450">
                  <a:gradFill flip="none" rotWithShape="1">
                    <a:gsLst>
                      <a:gs pos="46000">
                        <a:schemeClr val="accent1"/>
                      </a:gs>
                      <a:gs pos="100000">
                        <a:schemeClr val="accent2"/>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0" name="Freeform 71">
                  <a:extLst>
                    <a:ext uri="{FF2B5EF4-FFF2-40B4-BE49-F238E27FC236}">
                      <a16:creationId xmlns:a16="http://schemas.microsoft.com/office/drawing/2014/main" id="{EA6145AB-F03E-6958-8E68-D31B3834BE2D}"/>
                    </a:ext>
                  </a:extLst>
                </p:cNvPr>
                <p:cNvSpPr/>
                <p:nvPr/>
              </p:nvSpPr>
              <p:spPr bwMode="gray">
                <a:xfrm>
                  <a:off x="4529850" y="680554"/>
                  <a:ext cx="1643240" cy="92542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0 w 1531906"/>
                    <a:gd name="connsiteY0" fmla="*/ 0 h 1993011"/>
                    <a:gd name="connsiteX1" fmla="*/ 1531906 w 1531906"/>
                    <a:gd name="connsiteY1" fmla="*/ 1214802 h 1993011"/>
                    <a:gd name="connsiteX2" fmla="*/ 93799 w 1531906"/>
                    <a:gd name="connsiteY2" fmla="*/ 1993011 h 1993011"/>
                    <a:gd name="connsiteX3" fmla="*/ 0 w 1531906"/>
                    <a:gd name="connsiteY3" fmla="*/ 0 h 1993011"/>
                    <a:gd name="connsiteX0" fmla="*/ 0 w 1582755"/>
                    <a:gd name="connsiteY0" fmla="*/ 0 h 1993011"/>
                    <a:gd name="connsiteX1" fmla="*/ 1582755 w 1582755"/>
                    <a:gd name="connsiteY1" fmla="*/ 1229244 h 1993011"/>
                    <a:gd name="connsiteX2" fmla="*/ 93799 w 1582755"/>
                    <a:gd name="connsiteY2" fmla="*/ 1993011 h 1993011"/>
                    <a:gd name="connsiteX3" fmla="*/ 0 w 1582755"/>
                    <a:gd name="connsiteY3" fmla="*/ 0 h 1993011"/>
                    <a:gd name="connsiteX0" fmla="*/ 0 w 1643240"/>
                    <a:gd name="connsiteY0" fmla="*/ 0 h 1993011"/>
                    <a:gd name="connsiteX1" fmla="*/ 1643240 w 1643240"/>
                    <a:gd name="connsiteY1" fmla="*/ 1259895 h 1993011"/>
                    <a:gd name="connsiteX2" fmla="*/ 93799 w 1643240"/>
                    <a:gd name="connsiteY2" fmla="*/ 1993011 h 1993011"/>
                    <a:gd name="connsiteX3" fmla="*/ 0 w 1643240"/>
                    <a:gd name="connsiteY3" fmla="*/ 0 h 1993011"/>
                  </a:gdLst>
                  <a:ahLst/>
                  <a:cxnLst>
                    <a:cxn ang="0">
                      <a:pos x="connsiteX0" y="connsiteY0"/>
                    </a:cxn>
                    <a:cxn ang="0">
                      <a:pos x="connsiteX1" y="connsiteY1"/>
                    </a:cxn>
                    <a:cxn ang="0">
                      <a:pos x="connsiteX2" y="connsiteY2"/>
                    </a:cxn>
                    <a:cxn ang="0">
                      <a:pos x="connsiteX3" y="connsiteY3"/>
                    </a:cxn>
                  </a:cxnLst>
                  <a:rect l="l" t="t" r="r" b="b"/>
                  <a:pathLst>
                    <a:path w="1643240" h="1993011">
                      <a:moveTo>
                        <a:pt x="0" y="0"/>
                      </a:moveTo>
                      <a:lnTo>
                        <a:pt x="1643240" y="1259895"/>
                      </a:lnTo>
                      <a:lnTo>
                        <a:pt x="93799" y="1993011"/>
                      </a:lnTo>
                      <a:lnTo>
                        <a:pt x="0" y="0"/>
                      </a:lnTo>
                      <a:close/>
                    </a:path>
                  </a:pathLst>
                </a:custGeom>
                <a:noFill/>
                <a:ln>
                  <a:gradFill flip="none" rotWithShape="1">
                    <a:gsLst>
                      <a:gs pos="0">
                        <a:schemeClr val="accent2"/>
                      </a:gs>
                      <a:gs pos="100000">
                        <a:schemeClr val="accent3"/>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1" name="Freeform 72">
                  <a:extLst>
                    <a:ext uri="{FF2B5EF4-FFF2-40B4-BE49-F238E27FC236}">
                      <a16:creationId xmlns:a16="http://schemas.microsoft.com/office/drawing/2014/main" id="{3836A213-9D8D-82DC-E2AE-88DA20203162}"/>
                    </a:ext>
                  </a:extLst>
                </p:cNvPr>
                <p:cNvSpPr/>
                <p:nvPr/>
              </p:nvSpPr>
              <p:spPr bwMode="gray">
                <a:xfrm>
                  <a:off x="4650170" y="4962969"/>
                  <a:ext cx="1406574" cy="100380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1293862 w 1293862"/>
                    <a:gd name="connsiteY0" fmla="*/ 0 h 1367354"/>
                    <a:gd name="connsiteX1" fmla="*/ 282625 w 1293862"/>
                    <a:gd name="connsiteY1" fmla="*/ 1367354 h 1367354"/>
                    <a:gd name="connsiteX2" fmla="*/ 0 w 1293862"/>
                    <a:gd name="connsiteY2" fmla="*/ 795815 h 1367354"/>
                    <a:gd name="connsiteX3" fmla="*/ 1293862 w 1293862"/>
                    <a:gd name="connsiteY3" fmla="*/ 0 h 1367354"/>
                    <a:gd name="connsiteX0" fmla="*/ 0 w 1406574"/>
                    <a:gd name="connsiteY0" fmla="*/ 1003808 h 1003808"/>
                    <a:gd name="connsiteX1" fmla="*/ 1406574 w 1406574"/>
                    <a:gd name="connsiteY1" fmla="*/ 571539 h 1003808"/>
                    <a:gd name="connsiteX2" fmla="*/ 1123949 w 1406574"/>
                    <a:gd name="connsiteY2" fmla="*/ 0 h 1003808"/>
                    <a:gd name="connsiteX3" fmla="*/ 0 w 1406574"/>
                    <a:gd name="connsiteY3" fmla="*/ 1003808 h 1003808"/>
                  </a:gdLst>
                  <a:ahLst/>
                  <a:cxnLst>
                    <a:cxn ang="0">
                      <a:pos x="connsiteX0" y="connsiteY0"/>
                    </a:cxn>
                    <a:cxn ang="0">
                      <a:pos x="connsiteX1" y="connsiteY1"/>
                    </a:cxn>
                    <a:cxn ang="0">
                      <a:pos x="connsiteX2" y="connsiteY2"/>
                    </a:cxn>
                    <a:cxn ang="0">
                      <a:pos x="connsiteX3" y="connsiteY3"/>
                    </a:cxn>
                  </a:cxnLst>
                  <a:rect l="l" t="t" r="r" b="b"/>
                  <a:pathLst>
                    <a:path w="1406574" h="1003808">
                      <a:moveTo>
                        <a:pt x="0" y="1003808"/>
                      </a:moveTo>
                      <a:lnTo>
                        <a:pt x="1406574" y="571539"/>
                      </a:lnTo>
                      <a:lnTo>
                        <a:pt x="1123949" y="0"/>
                      </a:lnTo>
                      <a:lnTo>
                        <a:pt x="0" y="1003808"/>
                      </a:lnTo>
                      <a:close/>
                    </a:path>
                  </a:pathLst>
                </a:custGeom>
                <a:noFill/>
                <a:ln>
                  <a:gradFill flip="none" rotWithShape="1">
                    <a:gsLst>
                      <a:gs pos="0">
                        <a:schemeClr val="accent2"/>
                      </a:gs>
                      <a:gs pos="100000">
                        <a:schemeClr val="accent3"/>
                      </a:gs>
                    </a:gsLst>
                    <a:lin ang="36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2" name="Freeform 73">
                  <a:extLst>
                    <a:ext uri="{FF2B5EF4-FFF2-40B4-BE49-F238E27FC236}">
                      <a16:creationId xmlns:a16="http://schemas.microsoft.com/office/drawing/2014/main" id="{8BC80E0B-5748-1E90-F8C6-1D9564579233}"/>
                    </a:ext>
                  </a:extLst>
                </p:cNvPr>
                <p:cNvSpPr/>
                <p:nvPr/>
              </p:nvSpPr>
              <p:spPr bwMode="gray">
                <a:xfrm>
                  <a:off x="3185652" y="5044460"/>
                  <a:ext cx="1473180" cy="92083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 name="connsiteX0" fmla="*/ 1473180 w 1473180"/>
                    <a:gd name="connsiteY0" fmla="*/ 920832 h 920832"/>
                    <a:gd name="connsiteX1" fmla="*/ 371620 w 1473180"/>
                    <a:gd name="connsiteY1" fmla="*/ 0 h 920832"/>
                    <a:gd name="connsiteX2" fmla="*/ 0 w 1473180"/>
                    <a:gd name="connsiteY2" fmla="*/ 616625 h 920832"/>
                    <a:gd name="connsiteX3" fmla="*/ 1473180 w 1473180"/>
                    <a:gd name="connsiteY3" fmla="*/ 920832 h 920832"/>
                  </a:gdLst>
                  <a:ahLst/>
                  <a:cxnLst>
                    <a:cxn ang="0">
                      <a:pos x="connsiteX0" y="connsiteY0"/>
                    </a:cxn>
                    <a:cxn ang="0">
                      <a:pos x="connsiteX1" y="connsiteY1"/>
                    </a:cxn>
                    <a:cxn ang="0">
                      <a:pos x="connsiteX2" y="connsiteY2"/>
                    </a:cxn>
                    <a:cxn ang="0">
                      <a:pos x="connsiteX3" y="connsiteY3"/>
                    </a:cxn>
                  </a:cxnLst>
                  <a:rect l="l" t="t" r="r" b="b"/>
                  <a:pathLst>
                    <a:path w="1473180" h="920832">
                      <a:moveTo>
                        <a:pt x="1473180" y="920832"/>
                      </a:moveTo>
                      <a:lnTo>
                        <a:pt x="371620" y="0"/>
                      </a:lnTo>
                      <a:lnTo>
                        <a:pt x="0" y="616625"/>
                      </a:lnTo>
                      <a:lnTo>
                        <a:pt x="1473180" y="920832"/>
                      </a:lnTo>
                      <a:close/>
                    </a:path>
                  </a:pathLst>
                </a:custGeom>
                <a:noFill/>
                <a:ln>
                  <a:gradFill flip="none" rotWithShape="1">
                    <a:gsLst>
                      <a:gs pos="0">
                        <a:schemeClr val="accent2"/>
                      </a:gs>
                      <a:gs pos="100000">
                        <a:schemeClr val="accent3"/>
                      </a:gs>
                    </a:gsLst>
                    <a:lin ang="60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3" name="Freeform 74">
                  <a:extLst>
                    <a:ext uri="{FF2B5EF4-FFF2-40B4-BE49-F238E27FC236}">
                      <a16:creationId xmlns:a16="http://schemas.microsoft.com/office/drawing/2014/main" id="{5F456A14-4568-13D8-BF60-FD6D548834FE}"/>
                    </a:ext>
                  </a:extLst>
                </p:cNvPr>
                <p:cNvSpPr/>
                <p:nvPr/>
              </p:nvSpPr>
              <p:spPr bwMode="gray">
                <a:xfrm>
                  <a:off x="2038441" y="4279171"/>
                  <a:ext cx="1517781" cy="138553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 name="connsiteX0" fmla="*/ 1473180 w 1473180"/>
                    <a:gd name="connsiteY0" fmla="*/ 920832 h 920832"/>
                    <a:gd name="connsiteX1" fmla="*/ 371620 w 1473180"/>
                    <a:gd name="connsiteY1" fmla="*/ 0 h 920832"/>
                    <a:gd name="connsiteX2" fmla="*/ 0 w 1473180"/>
                    <a:gd name="connsiteY2" fmla="*/ 616625 h 920832"/>
                    <a:gd name="connsiteX3" fmla="*/ 1473180 w 1473180"/>
                    <a:gd name="connsiteY3" fmla="*/ 920832 h 920832"/>
                    <a:gd name="connsiteX0" fmla="*/ 0 w 1517781"/>
                    <a:gd name="connsiteY0" fmla="*/ 0 h 1385538"/>
                    <a:gd name="connsiteX1" fmla="*/ 1517781 w 1517781"/>
                    <a:gd name="connsiteY1" fmla="*/ 768913 h 1385538"/>
                    <a:gd name="connsiteX2" fmla="*/ 1146161 w 1517781"/>
                    <a:gd name="connsiteY2" fmla="*/ 1385538 h 1385538"/>
                    <a:gd name="connsiteX3" fmla="*/ 0 w 1517781"/>
                    <a:gd name="connsiteY3" fmla="*/ 0 h 1385538"/>
                  </a:gdLst>
                  <a:ahLst/>
                  <a:cxnLst>
                    <a:cxn ang="0">
                      <a:pos x="connsiteX0" y="connsiteY0"/>
                    </a:cxn>
                    <a:cxn ang="0">
                      <a:pos x="connsiteX1" y="connsiteY1"/>
                    </a:cxn>
                    <a:cxn ang="0">
                      <a:pos x="connsiteX2" y="connsiteY2"/>
                    </a:cxn>
                    <a:cxn ang="0">
                      <a:pos x="connsiteX3" y="connsiteY3"/>
                    </a:cxn>
                  </a:cxnLst>
                  <a:rect l="l" t="t" r="r" b="b"/>
                  <a:pathLst>
                    <a:path w="1517781" h="1385538">
                      <a:moveTo>
                        <a:pt x="0" y="0"/>
                      </a:moveTo>
                      <a:lnTo>
                        <a:pt x="1517781" y="768913"/>
                      </a:lnTo>
                      <a:lnTo>
                        <a:pt x="1146161" y="1385538"/>
                      </a:lnTo>
                      <a:lnTo>
                        <a:pt x="0" y="0"/>
                      </a:lnTo>
                      <a:close/>
                    </a:path>
                  </a:pathLst>
                </a:custGeom>
                <a:noFill/>
                <a:ln>
                  <a:gradFill flip="none" rotWithShape="1">
                    <a:gsLst>
                      <a:gs pos="0">
                        <a:schemeClr val="accent2"/>
                      </a:gs>
                      <a:gs pos="100000">
                        <a:schemeClr val="accent3"/>
                      </a:gs>
                    </a:gsLst>
                    <a:lin ang="66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4" name="Freeform 75">
                  <a:extLst>
                    <a:ext uri="{FF2B5EF4-FFF2-40B4-BE49-F238E27FC236}">
                      <a16:creationId xmlns:a16="http://schemas.microsoft.com/office/drawing/2014/main" id="{5B97F6EF-6418-9759-6359-D1839F9493D6}"/>
                    </a:ext>
                  </a:extLst>
                </p:cNvPr>
                <p:cNvSpPr/>
                <p:nvPr/>
              </p:nvSpPr>
              <p:spPr bwMode="gray">
                <a:xfrm>
                  <a:off x="2038350" y="2967787"/>
                  <a:ext cx="1515171" cy="2083715"/>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707405 w 1516358"/>
                    <a:gd name="connsiteY0" fmla="*/ 0 h 2099513"/>
                    <a:gd name="connsiteX1" fmla="*/ 0 w 1516358"/>
                    <a:gd name="connsiteY1" fmla="*/ 1308908 h 2099513"/>
                    <a:gd name="connsiteX2" fmla="*/ 1516358 w 1516358"/>
                    <a:gd name="connsiteY2" fmla="*/ 2099513 h 2099513"/>
                    <a:gd name="connsiteX3" fmla="*/ 707405 w 1516358"/>
                    <a:gd name="connsiteY3" fmla="*/ 0 h 2099513"/>
                    <a:gd name="connsiteX0" fmla="*/ 707405 w 1515171"/>
                    <a:gd name="connsiteY0" fmla="*/ 0 h 2083715"/>
                    <a:gd name="connsiteX1" fmla="*/ 0 w 1515171"/>
                    <a:gd name="connsiteY1" fmla="*/ 1308908 h 2083715"/>
                    <a:gd name="connsiteX2" fmla="*/ 1515171 w 1515171"/>
                    <a:gd name="connsiteY2" fmla="*/ 2083715 h 2083715"/>
                    <a:gd name="connsiteX3" fmla="*/ 707405 w 1515171"/>
                    <a:gd name="connsiteY3" fmla="*/ 0 h 2083715"/>
                  </a:gdLst>
                  <a:ahLst/>
                  <a:cxnLst>
                    <a:cxn ang="0">
                      <a:pos x="connsiteX0" y="connsiteY0"/>
                    </a:cxn>
                    <a:cxn ang="0">
                      <a:pos x="connsiteX1" y="connsiteY1"/>
                    </a:cxn>
                    <a:cxn ang="0">
                      <a:pos x="connsiteX2" y="connsiteY2"/>
                    </a:cxn>
                    <a:cxn ang="0">
                      <a:pos x="connsiteX3" y="connsiteY3"/>
                    </a:cxn>
                  </a:cxnLst>
                  <a:rect l="l" t="t" r="r" b="b"/>
                  <a:pathLst>
                    <a:path w="1515171" h="2083715">
                      <a:moveTo>
                        <a:pt x="707405" y="0"/>
                      </a:moveTo>
                      <a:lnTo>
                        <a:pt x="0" y="1308908"/>
                      </a:lnTo>
                      <a:lnTo>
                        <a:pt x="1515171" y="2083715"/>
                      </a:lnTo>
                      <a:lnTo>
                        <a:pt x="707405" y="0"/>
                      </a:lnTo>
                      <a:close/>
                    </a:path>
                  </a:pathLst>
                </a:custGeom>
                <a:noFill/>
                <a:ln w="28575">
                  <a:gradFill flip="none" rotWithShape="1">
                    <a:gsLst>
                      <a:gs pos="0">
                        <a:schemeClr val="accent2"/>
                      </a:gs>
                      <a:gs pos="100000">
                        <a:schemeClr val="accent3"/>
                      </a:gs>
                    </a:gsLst>
                    <a:lin ang="96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8" name="Oval 7">
                <a:extLst>
                  <a:ext uri="{FF2B5EF4-FFF2-40B4-BE49-F238E27FC236}">
                    <a16:creationId xmlns:a16="http://schemas.microsoft.com/office/drawing/2014/main" id="{8EC3ABBB-4BDD-2615-6AE4-FCF21042EDC4}"/>
                  </a:ext>
                </a:extLst>
              </p:cNvPr>
              <p:cNvSpPr/>
              <p:nvPr/>
            </p:nvSpPr>
            <p:spPr bwMode="gray">
              <a:xfrm>
                <a:off x="4159764" y="2958277"/>
                <a:ext cx="1040511" cy="1013958"/>
              </a:xfrm>
              <a:prstGeom prst="ellipse">
                <a:avLst/>
              </a:prstGeom>
              <a:gradFill>
                <a:gsLst>
                  <a:gs pos="0">
                    <a:schemeClr val="accent1">
                      <a:lumMod val="75000"/>
                    </a:schemeClr>
                  </a:gs>
                  <a:gs pos="80000">
                    <a:schemeClr val="accent1"/>
                  </a:gs>
                  <a:gs pos="100000">
                    <a:schemeClr val="accent1"/>
                  </a:gs>
                </a:gsLst>
              </a:gradFill>
              <a:scene3d>
                <a:camera prst="orthographicFront">
                  <a:rot lat="0" lon="0" rev="0"/>
                </a:camera>
                <a:lightRig rig="balanced" dir="t">
                  <a:rot lat="0" lon="0" rev="7200000"/>
                </a:lightRig>
              </a:scene3d>
              <a:sp3d>
                <a:bevelT w="292100" h="292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F3199F4D-82F7-6119-004F-D73FACF28828}"/>
                  </a:ext>
                </a:extLst>
              </p:cNvPr>
              <p:cNvSpPr/>
              <p:nvPr/>
            </p:nvSpPr>
            <p:spPr bwMode="gray">
              <a:xfrm>
                <a:off x="4282606" y="1285277"/>
                <a:ext cx="640080" cy="640080"/>
              </a:xfrm>
              <a:prstGeom prst="ellipse">
                <a:avLst/>
              </a:prstGeom>
              <a:gradFill>
                <a:gsLst>
                  <a:gs pos="0">
                    <a:schemeClr val="accent2"/>
                  </a:gs>
                  <a:gs pos="80000">
                    <a:schemeClr val="accent2"/>
                  </a:gs>
                  <a:gs pos="100000">
                    <a:schemeClr val="accent2">
                      <a:lumMod val="60000"/>
                      <a:lumOff val="40000"/>
                    </a:schemeClr>
                  </a:gs>
                </a:gsLst>
              </a:gradFill>
              <a:scene3d>
                <a:camera prst="orthographicFront">
                  <a:rot lat="0" lon="0" rev="0"/>
                </a:camera>
                <a:lightRig rig="threePt" dir="t">
                  <a:rot lat="0" lon="0" rev="1200000"/>
                </a:lightRig>
              </a:scene3d>
              <a:sp3d>
                <a:bevelT w="190500" h="190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F6BF10F7-3B10-E62A-C8A4-B51E19FD0B64}"/>
                  </a:ext>
                </a:extLst>
              </p:cNvPr>
              <p:cNvSpPr/>
              <p:nvPr/>
            </p:nvSpPr>
            <p:spPr bwMode="gray">
              <a:xfrm>
                <a:off x="2545572" y="2653653"/>
                <a:ext cx="640080" cy="640080"/>
              </a:xfrm>
              <a:prstGeom prst="ellipse">
                <a:avLst/>
              </a:prstGeom>
              <a:gradFill>
                <a:gsLst>
                  <a:gs pos="0">
                    <a:schemeClr val="accent2"/>
                  </a:gs>
                  <a:gs pos="80000">
                    <a:schemeClr val="accent2"/>
                  </a:gs>
                  <a:gs pos="100000">
                    <a:schemeClr val="accent2">
                      <a:lumMod val="60000"/>
                      <a:lumOff val="40000"/>
                    </a:schemeClr>
                  </a:gs>
                </a:gsLst>
              </a:gradFill>
              <a:scene3d>
                <a:camera prst="orthographicFront">
                  <a:rot lat="0" lon="0" rev="0"/>
                </a:camera>
                <a:lightRig rig="threePt" dir="t">
                  <a:rot lat="0" lon="0" rev="1200000"/>
                </a:lightRig>
              </a:scene3d>
              <a:sp3d>
                <a:bevelT w="190500" h="190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11B1E4EE-B3DA-4CA0-17E5-81A596163745}"/>
                  </a:ext>
                </a:extLst>
              </p:cNvPr>
              <p:cNvSpPr/>
              <p:nvPr/>
            </p:nvSpPr>
            <p:spPr bwMode="gray">
              <a:xfrm>
                <a:off x="6079395" y="2531922"/>
                <a:ext cx="640080" cy="640080"/>
              </a:xfrm>
              <a:prstGeom prst="ellipse">
                <a:avLst/>
              </a:prstGeom>
              <a:gradFill>
                <a:gsLst>
                  <a:gs pos="0">
                    <a:schemeClr val="accent2"/>
                  </a:gs>
                  <a:gs pos="80000">
                    <a:schemeClr val="accent2"/>
                  </a:gs>
                  <a:gs pos="100000">
                    <a:schemeClr val="accent2">
                      <a:lumMod val="60000"/>
                      <a:lumOff val="40000"/>
                    </a:schemeClr>
                  </a:gs>
                </a:gsLst>
              </a:gradFill>
              <a:scene3d>
                <a:camera prst="orthographicFront">
                  <a:rot lat="0" lon="0" rev="0"/>
                </a:camera>
                <a:lightRig rig="threePt" dir="t">
                  <a:rot lat="0" lon="0" rev="1200000"/>
                </a:lightRig>
              </a:scene3d>
              <a:sp3d>
                <a:bevelT w="190500" h="190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2" name="Oval 11">
                <a:extLst>
                  <a:ext uri="{FF2B5EF4-FFF2-40B4-BE49-F238E27FC236}">
                    <a16:creationId xmlns:a16="http://schemas.microsoft.com/office/drawing/2014/main" id="{9C1883E3-97A6-CCB7-3A11-F240A351266D}"/>
                  </a:ext>
                </a:extLst>
              </p:cNvPr>
              <p:cNvSpPr/>
              <p:nvPr/>
            </p:nvSpPr>
            <p:spPr bwMode="gray">
              <a:xfrm>
                <a:off x="3254686" y="4708918"/>
                <a:ext cx="640080" cy="640080"/>
              </a:xfrm>
              <a:prstGeom prst="ellipse">
                <a:avLst/>
              </a:prstGeom>
              <a:gradFill>
                <a:gsLst>
                  <a:gs pos="0">
                    <a:schemeClr val="accent2"/>
                  </a:gs>
                  <a:gs pos="80000">
                    <a:schemeClr val="accent2"/>
                  </a:gs>
                  <a:gs pos="100000">
                    <a:schemeClr val="accent2">
                      <a:lumMod val="60000"/>
                      <a:lumOff val="40000"/>
                    </a:schemeClr>
                  </a:gs>
                </a:gsLst>
              </a:gradFill>
              <a:scene3d>
                <a:camera prst="orthographicFront">
                  <a:rot lat="0" lon="0" rev="0"/>
                </a:camera>
                <a:lightRig rig="threePt" dir="t">
                  <a:rot lat="0" lon="0" rev="1200000"/>
                </a:lightRig>
              </a:scene3d>
              <a:sp3d>
                <a:bevelT w="190500" h="190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3" name="Oval 12">
                <a:extLst>
                  <a:ext uri="{FF2B5EF4-FFF2-40B4-BE49-F238E27FC236}">
                    <a16:creationId xmlns:a16="http://schemas.microsoft.com/office/drawing/2014/main" id="{C48CD2BA-DCE9-5729-EAD8-E0613A077CFF}"/>
                  </a:ext>
                </a:extLst>
              </p:cNvPr>
              <p:cNvSpPr/>
              <p:nvPr/>
            </p:nvSpPr>
            <p:spPr bwMode="gray">
              <a:xfrm>
                <a:off x="5455972" y="4646331"/>
                <a:ext cx="640080" cy="640080"/>
              </a:xfrm>
              <a:prstGeom prst="ellipse">
                <a:avLst/>
              </a:prstGeom>
              <a:gradFill>
                <a:gsLst>
                  <a:gs pos="0">
                    <a:schemeClr val="accent2"/>
                  </a:gs>
                  <a:gs pos="80000">
                    <a:schemeClr val="accent2"/>
                  </a:gs>
                  <a:gs pos="100000">
                    <a:schemeClr val="accent2">
                      <a:lumMod val="60000"/>
                      <a:lumOff val="40000"/>
                    </a:schemeClr>
                  </a:gs>
                </a:gsLst>
              </a:gradFill>
              <a:scene3d>
                <a:camera prst="orthographicFront">
                  <a:rot lat="0" lon="0" rev="0"/>
                </a:camera>
                <a:lightRig rig="threePt" dir="t">
                  <a:rot lat="0" lon="0" rev="1200000"/>
                </a:lightRig>
              </a:scene3d>
              <a:sp3d>
                <a:bevelT w="190500" h="190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4" name="Oval 13">
                <a:extLst>
                  <a:ext uri="{FF2B5EF4-FFF2-40B4-BE49-F238E27FC236}">
                    <a16:creationId xmlns:a16="http://schemas.microsoft.com/office/drawing/2014/main" id="{8DBA28C0-56D8-FF4E-78F8-D5E82D0D793A}"/>
                  </a:ext>
                </a:extLst>
              </p:cNvPr>
              <p:cNvSpPr/>
              <p:nvPr/>
            </p:nvSpPr>
            <p:spPr bwMode="gray">
              <a:xfrm>
                <a:off x="2804511" y="1153069"/>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97EF804A-16AB-6DB2-5155-AFCC06A63D47}"/>
                  </a:ext>
                </a:extLst>
              </p:cNvPr>
              <p:cNvSpPr/>
              <p:nvPr/>
            </p:nvSpPr>
            <p:spPr bwMode="gray">
              <a:xfrm>
                <a:off x="4328495" y="548451"/>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6" name="Oval 15">
                <a:extLst>
                  <a:ext uri="{FF2B5EF4-FFF2-40B4-BE49-F238E27FC236}">
                    <a16:creationId xmlns:a16="http://schemas.microsoft.com/office/drawing/2014/main" id="{9D3DD245-31F7-5028-3757-2128EAAC2AFD}"/>
                  </a:ext>
                </a:extLst>
              </p:cNvPr>
              <p:cNvSpPr/>
              <p:nvPr/>
            </p:nvSpPr>
            <p:spPr bwMode="gray">
              <a:xfrm>
                <a:off x="6004177" y="1106776"/>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7" name="Oval 16">
                <a:extLst>
                  <a:ext uri="{FF2B5EF4-FFF2-40B4-BE49-F238E27FC236}">
                    <a16:creationId xmlns:a16="http://schemas.microsoft.com/office/drawing/2014/main" id="{5A549F9F-0E80-B698-9D16-4F3531C85B6F}"/>
                  </a:ext>
                </a:extLst>
              </p:cNvPr>
              <p:cNvSpPr/>
              <p:nvPr/>
            </p:nvSpPr>
            <p:spPr bwMode="gray">
              <a:xfrm>
                <a:off x="6922178" y="2401296"/>
                <a:ext cx="365760" cy="365760"/>
              </a:xfrm>
              <a:prstGeom prst="ellipse">
                <a:avLst/>
              </a:prstGeom>
              <a:gradFill>
                <a:gsLst>
                  <a:gs pos="0">
                    <a:schemeClr val="accent3"/>
                  </a:gs>
                  <a:gs pos="80000">
                    <a:schemeClr val="accent3">
                      <a:lumMod val="60000"/>
                      <a:lumOff val="40000"/>
                    </a:schemeClr>
                  </a:gs>
                  <a:gs pos="100000">
                    <a:schemeClr val="accent3">
                      <a:lumMod val="60000"/>
                      <a:lumOff val="4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8" name="Oval 17">
                <a:extLst>
                  <a:ext uri="{FF2B5EF4-FFF2-40B4-BE49-F238E27FC236}">
                    <a16:creationId xmlns:a16="http://schemas.microsoft.com/office/drawing/2014/main" id="{705B9901-596D-51A2-34A6-F5BC60DA9F77}"/>
                  </a:ext>
                </a:extLst>
              </p:cNvPr>
              <p:cNvSpPr/>
              <p:nvPr/>
            </p:nvSpPr>
            <p:spPr bwMode="gray">
              <a:xfrm>
                <a:off x="6867537" y="4004375"/>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id="{2A26C202-6193-6B45-5A0F-3496A47F84A8}"/>
                  </a:ext>
                </a:extLst>
              </p:cNvPr>
              <p:cNvSpPr/>
              <p:nvPr/>
            </p:nvSpPr>
            <p:spPr bwMode="gray">
              <a:xfrm>
                <a:off x="4467290" y="5783897"/>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8FAD6A88-DAB1-0C08-401A-48B798B799E1}"/>
                  </a:ext>
                </a:extLst>
              </p:cNvPr>
              <p:cNvSpPr/>
              <p:nvPr/>
            </p:nvSpPr>
            <p:spPr bwMode="gray">
              <a:xfrm>
                <a:off x="5873864" y="5354087"/>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7A0C5CEA-8FCF-81DE-B212-6E6C7E7A921D}"/>
                  </a:ext>
                </a:extLst>
              </p:cNvPr>
              <p:cNvSpPr/>
              <p:nvPr/>
            </p:nvSpPr>
            <p:spPr bwMode="gray">
              <a:xfrm>
                <a:off x="3005883" y="5481829"/>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D24F2861-F6C7-BD14-25FF-75267D6559B8}"/>
                  </a:ext>
                </a:extLst>
              </p:cNvPr>
              <p:cNvSpPr/>
              <p:nvPr/>
            </p:nvSpPr>
            <p:spPr bwMode="gray">
              <a:xfrm>
                <a:off x="1866649" y="4097383"/>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75BC1026-4B68-1AD9-0987-ACB484195DEC}"/>
                  </a:ext>
                </a:extLst>
              </p:cNvPr>
              <p:cNvSpPr/>
              <p:nvPr/>
            </p:nvSpPr>
            <p:spPr bwMode="gray">
              <a:xfrm>
                <a:off x="1691428" y="2449453"/>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sp>
        <p:nvSpPr>
          <p:cNvPr id="45" name="Rounded Rectangle 20">
            <a:extLst>
              <a:ext uri="{FF2B5EF4-FFF2-40B4-BE49-F238E27FC236}">
                <a16:creationId xmlns:a16="http://schemas.microsoft.com/office/drawing/2014/main" id="{847B93C2-4D2E-31C0-9367-1B3497A8D777}"/>
              </a:ext>
            </a:extLst>
          </p:cNvPr>
          <p:cNvSpPr/>
          <p:nvPr/>
        </p:nvSpPr>
        <p:spPr bwMode="gray">
          <a:xfrm>
            <a:off x="950286" y="1267724"/>
            <a:ext cx="6842932" cy="648000"/>
          </a:xfrm>
          <a:prstGeom prst="roundRect">
            <a:avLst>
              <a:gd name="adj" fmla="val 50000"/>
            </a:avLst>
          </a:prstGeom>
          <a:gradFill flip="none" rotWithShape="1">
            <a:gsLst>
              <a:gs pos="0">
                <a:schemeClr val="accent1">
                  <a:lumMod val="20000"/>
                  <a:lumOff val="80000"/>
                </a:schemeClr>
              </a:gs>
              <a:gs pos="50000">
                <a:srgbClr val="FFFFFF"/>
              </a:gs>
            </a:gsLst>
            <a:lin ang="0" scaled="1"/>
            <a:tileRect/>
          </a:gradFill>
          <a:ln/>
        </p:spPr>
        <p:style>
          <a:lnRef idx="2">
            <a:schemeClr val="accent1"/>
          </a:lnRef>
          <a:fillRef idx="1">
            <a:schemeClr val="lt1"/>
          </a:fillRef>
          <a:effectRef idx="0">
            <a:schemeClr val="accent1"/>
          </a:effectRef>
          <a:fontRef idx="minor">
            <a:schemeClr val="dk1"/>
          </a:fontRef>
        </p:style>
        <p:txBody>
          <a:bodyPr lIns="182880" rIns="365760" rtlCol="0" anchor="ctr"/>
          <a:lstStyle/>
          <a:p>
            <a:r>
              <a:rPr lang="en-US" sz="2400" b="1">
                <a:solidFill>
                  <a:srgbClr val="000000"/>
                </a:solidFill>
                <a:latin typeface="Arial" panose="020B0604020202020204" pitchFamily="34" charset="0"/>
                <a:cs typeface="Arial" panose="020B0604020202020204" pitchFamily="34" charset="0"/>
              </a:rPr>
              <a:t>TỔNG QUAN ĐỀ TÀI</a:t>
            </a:r>
          </a:p>
        </p:txBody>
      </p:sp>
      <p:sp>
        <p:nvSpPr>
          <p:cNvPr id="46" name="Oval 45">
            <a:extLst>
              <a:ext uri="{FF2B5EF4-FFF2-40B4-BE49-F238E27FC236}">
                <a16:creationId xmlns:a16="http://schemas.microsoft.com/office/drawing/2014/main" id="{6EEA80C5-7618-D83B-8001-FA4F1AB2BDFB}"/>
              </a:ext>
            </a:extLst>
          </p:cNvPr>
          <p:cNvSpPr/>
          <p:nvPr/>
        </p:nvSpPr>
        <p:spPr bwMode="gray">
          <a:xfrm>
            <a:off x="7599910" y="1338763"/>
            <a:ext cx="467875" cy="486685"/>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1</a:t>
            </a:r>
          </a:p>
        </p:txBody>
      </p:sp>
      <p:sp>
        <p:nvSpPr>
          <p:cNvPr id="47" name="Rounded Rectangle 21">
            <a:extLst>
              <a:ext uri="{FF2B5EF4-FFF2-40B4-BE49-F238E27FC236}">
                <a16:creationId xmlns:a16="http://schemas.microsoft.com/office/drawing/2014/main" id="{DF74EB13-876A-07DB-7A66-63F520A31D0D}"/>
              </a:ext>
            </a:extLst>
          </p:cNvPr>
          <p:cNvSpPr/>
          <p:nvPr/>
        </p:nvSpPr>
        <p:spPr bwMode="gray">
          <a:xfrm>
            <a:off x="950286" y="2256243"/>
            <a:ext cx="6290591" cy="648000"/>
          </a:xfrm>
          <a:prstGeom prst="roundRect">
            <a:avLst>
              <a:gd name="adj" fmla="val 50000"/>
            </a:avLst>
          </a:prstGeom>
          <a:gradFill>
            <a:gsLst>
              <a:gs pos="0">
                <a:schemeClr val="accent2">
                  <a:lumMod val="20000"/>
                  <a:lumOff val="80000"/>
                </a:schemeClr>
              </a:gs>
              <a:gs pos="50000">
                <a:srgbClr val="FFFFFF"/>
              </a:gs>
            </a:gsLst>
            <a:lin ang="0" scaled="1"/>
          </a:gradFill>
          <a:ln/>
        </p:spPr>
        <p:style>
          <a:lnRef idx="2">
            <a:schemeClr val="accent2"/>
          </a:lnRef>
          <a:fillRef idx="1">
            <a:schemeClr val="lt1"/>
          </a:fillRef>
          <a:effectRef idx="0">
            <a:schemeClr val="accent2"/>
          </a:effectRef>
          <a:fontRef idx="minor">
            <a:schemeClr val="dk1"/>
          </a:fontRef>
        </p:style>
        <p:txBody>
          <a:bodyPr lIns="182880" rIns="365760" rtlCol="0" anchor="ctr"/>
          <a:lstStyle/>
          <a:p>
            <a:r>
              <a:rPr lang="en-US" sz="2400" b="1">
                <a:solidFill>
                  <a:srgbClr val="000000"/>
                </a:solidFill>
                <a:latin typeface="Arial" panose="020B0604020202020204" pitchFamily="34" charset="0"/>
                <a:cs typeface="Arial" panose="020B0604020202020204" pitchFamily="34" charset="0"/>
              </a:rPr>
              <a:t>CƠ SỞ LÝ THUYẾT</a:t>
            </a:r>
          </a:p>
        </p:txBody>
      </p:sp>
      <p:sp>
        <p:nvSpPr>
          <p:cNvPr id="48" name="Oval 47">
            <a:extLst>
              <a:ext uri="{FF2B5EF4-FFF2-40B4-BE49-F238E27FC236}">
                <a16:creationId xmlns:a16="http://schemas.microsoft.com/office/drawing/2014/main" id="{F74390F0-38A1-34CF-BDE1-D3A7051F1EA0}"/>
              </a:ext>
            </a:extLst>
          </p:cNvPr>
          <p:cNvSpPr/>
          <p:nvPr/>
        </p:nvSpPr>
        <p:spPr bwMode="gray">
          <a:xfrm>
            <a:off x="6985503" y="2338567"/>
            <a:ext cx="461165" cy="481294"/>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2</a:t>
            </a:r>
          </a:p>
        </p:txBody>
      </p:sp>
      <p:sp>
        <p:nvSpPr>
          <p:cNvPr id="49" name="Rounded Rectangle 21">
            <a:extLst>
              <a:ext uri="{FF2B5EF4-FFF2-40B4-BE49-F238E27FC236}">
                <a16:creationId xmlns:a16="http://schemas.microsoft.com/office/drawing/2014/main" id="{2EA76E00-1D8A-1647-6A82-FB00572CA10F}"/>
              </a:ext>
            </a:extLst>
          </p:cNvPr>
          <p:cNvSpPr/>
          <p:nvPr/>
        </p:nvSpPr>
        <p:spPr bwMode="gray">
          <a:xfrm>
            <a:off x="950286" y="3264355"/>
            <a:ext cx="6342769" cy="648000"/>
          </a:xfrm>
          <a:prstGeom prst="roundRect">
            <a:avLst>
              <a:gd name="adj" fmla="val 50000"/>
            </a:avLst>
          </a:prstGeom>
          <a:gradFill>
            <a:gsLst>
              <a:gs pos="0">
                <a:srgbClr val="92D050"/>
              </a:gs>
              <a:gs pos="0">
                <a:srgbClr val="C9E8A8"/>
              </a:gs>
              <a:gs pos="0">
                <a:srgbClr val="E4F4D4"/>
              </a:gs>
              <a:gs pos="100000">
                <a:schemeClr val="accent1">
                  <a:lumMod val="0"/>
                  <a:lumOff val="100000"/>
                </a:schemeClr>
              </a:gs>
            </a:gsLst>
            <a:lin ang="0" scaled="0"/>
          </a:gradFill>
          <a:ln>
            <a:solidFill>
              <a:srgbClr val="92D05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r>
              <a:rPr lang="en-US" sz="2400" b="1">
                <a:solidFill>
                  <a:srgbClr val="000000"/>
                </a:solidFill>
                <a:latin typeface="Arial" panose="020B0604020202020204" pitchFamily="34" charset="0"/>
                <a:cs typeface="Arial" panose="020B0604020202020204" pitchFamily="34" charset="0"/>
              </a:rPr>
              <a:t>PHÂN TÍCH VÀ THIẾT KẾ</a:t>
            </a:r>
          </a:p>
        </p:txBody>
      </p:sp>
      <p:sp>
        <p:nvSpPr>
          <p:cNvPr id="50" name="Oval 49">
            <a:extLst>
              <a:ext uri="{FF2B5EF4-FFF2-40B4-BE49-F238E27FC236}">
                <a16:creationId xmlns:a16="http://schemas.microsoft.com/office/drawing/2014/main" id="{73BAAE5E-7F04-2053-484A-BC8BDB40C2F3}"/>
              </a:ext>
            </a:extLst>
          </p:cNvPr>
          <p:cNvSpPr/>
          <p:nvPr/>
        </p:nvSpPr>
        <p:spPr bwMode="gray">
          <a:xfrm>
            <a:off x="7170785" y="3384695"/>
            <a:ext cx="464952" cy="437737"/>
          </a:xfrm>
          <a:prstGeom prst="ellipse">
            <a:avLst/>
          </a:prstGeom>
          <a:solidFill>
            <a:srgbClr val="92D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3</a:t>
            </a:r>
          </a:p>
        </p:txBody>
      </p:sp>
      <p:sp>
        <p:nvSpPr>
          <p:cNvPr id="51" name="Rounded Rectangle 21">
            <a:extLst>
              <a:ext uri="{FF2B5EF4-FFF2-40B4-BE49-F238E27FC236}">
                <a16:creationId xmlns:a16="http://schemas.microsoft.com/office/drawing/2014/main" id="{61CB822C-73C3-062A-0FC6-61141C360532}"/>
              </a:ext>
            </a:extLst>
          </p:cNvPr>
          <p:cNvSpPr/>
          <p:nvPr/>
        </p:nvSpPr>
        <p:spPr bwMode="gray">
          <a:xfrm>
            <a:off x="950287" y="4263714"/>
            <a:ext cx="6954788" cy="648000"/>
          </a:xfrm>
          <a:prstGeom prst="roundRect">
            <a:avLst>
              <a:gd name="adj" fmla="val 50000"/>
            </a:avLst>
          </a:prstGeom>
          <a:gradFill>
            <a:gsLst>
              <a:gs pos="0">
                <a:srgbClr val="00B0F0">
                  <a:lumMod val="15000"/>
                  <a:lumOff val="85000"/>
                </a:srgbClr>
              </a:gs>
              <a:gs pos="100000">
                <a:schemeClr val="bg1"/>
              </a:gs>
            </a:gsLst>
            <a:lin ang="0" scaled="0"/>
          </a:gradFill>
          <a:ln>
            <a:solidFill>
              <a:srgbClr val="00B0F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r>
              <a:rPr lang="en-US" sz="2400" b="1">
                <a:solidFill>
                  <a:srgbClr val="000000"/>
                </a:solidFill>
                <a:latin typeface="Arial" panose="020B0604020202020204" pitchFamily="34" charset="0"/>
                <a:cs typeface="Arial" panose="020B0604020202020204" pitchFamily="34" charset="0"/>
              </a:rPr>
              <a:t>KẾT QUẢ THỬ NGHIỆM VÀ ĐÁNH GIÁ</a:t>
            </a:r>
          </a:p>
        </p:txBody>
      </p:sp>
      <p:sp>
        <p:nvSpPr>
          <p:cNvPr id="52" name="Oval 51">
            <a:extLst>
              <a:ext uri="{FF2B5EF4-FFF2-40B4-BE49-F238E27FC236}">
                <a16:creationId xmlns:a16="http://schemas.microsoft.com/office/drawing/2014/main" id="{FDAE6F11-D723-4996-F550-4709D771EE79}"/>
              </a:ext>
            </a:extLst>
          </p:cNvPr>
          <p:cNvSpPr/>
          <p:nvPr/>
        </p:nvSpPr>
        <p:spPr bwMode="gray">
          <a:xfrm>
            <a:off x="7711456" y="4333564"/>
            <a:ext cx="428337" cy="472303"/>
          </a:xfrm>
          <a:prstGeom prst="ellipse">
            <a:avLst/>
          </a:prstGeom>
          <a:solidFill>
            <a:srgbClr val="00B0F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4</a:t>
            </a:r>
          </a:p>
        </p:txBody>
      </p:sp>
      <p:sp>
        <p:nvSpPr>
          <p:cNvPr id="53" name="Rounded Rectangle 20">
            <a:extLst>
              <a:ext uri="{FF2B5EF4-FFF2-40B4-BE49-F238E27FC236}">
                <a16:creationId xmlns:a16="http://schemas.microsoft.com/office/drawing/2014/main" id="{1769A009-071B-B826-D8D4-B77B60475811}"/>
              </a:ext>
            </a:extLst>
          </p:cNvPr>
          <p:cNvSpPr/>
          <p:nvPr/>
        </p:nvSpPr>
        <p:spPr bwMode="gray">
          <a:xfrm>
            <a:off x="950285" y="5306374"/>
            <a:ext cx="7458653" cy="648000"/>
          </a:xfrm>
          <a:prstGeom prst="roundRect">
            <a:avLst>
              <a:gd name="adj" fmla="val 50000"/>
            </a:avLst>
          </a:prstGeom>
          <a:gradFill flip="none" rotWithShape="1">
            <a:gsLst>
              <a:gs pos="0">
                <a:schemeClr val="accent1">
                  <a:lumMod val="20000"/>
                  <a:lumOff val="80000"/>
                </a:schemeClr>
              </a:gs>
              <a:gs pos="50000">
                <a:srgbClr val="FFFFFF"/>
              </a:gs>
            </a:gsLst>
            <a:lin ang="0" scaled="1"/>
            <a:tileRect/>
          </a:gradFill>
          <a:ln/>
        </p:spPr>
        <p:style>
          <a:lnRef idx="2">
            <a:schemeClr val="accent1"/>
          </a:lnRef>
          <a:fillRef idx="1">
            <a:schemeClr val="lt1"/>
          </a:fillRef>
          <a:effectRef idx="0">
            <a:schemeClr val="accent1"/>
          </a:effectRef>
          <a:fontRef idx="minor">
            <a:schemeClr val="dk1"/>
          </a:fontRef>
        </p:style>
        <p:txBody>
          <a:bodyPr lIns="182880" rIns="365760" rtlCol="0" anchor="ctr"/>
          <a:lstStyle/>
          <a:p>
            <a:r>
              <a:rPr lang="en-US" sz="2400" b="1">
                <a:solidFill>
                  <a:srgbClr val="000000"/>
                </a:solidFill>
                <a:latin typeface="Arial" panose="020B0604020202020204" pitchFamily="34" charset="0"/>
                <a:cs typeface="Arial" panose="020B0604020202020204" pitchFamily="34" charset="0"/>
              </a:rPr>
              <a:t>KẾT LUẬN</a:t>
            </a:r>
          </a:p>
        </p:txBody>
      </p:sp>
      <p:sp>
        <p:nvSpPr>
          <p:cNvPr id="54" name="Oval 53">
            <a:extLst>
              <a:ext uri="{FF2B5EF4-FFF2-40B4-BE49-F238E27FC236}">
                <a16:creationId xmlns:a16="http://schemas.microsoft.com/office/drawing/2014/main" id="{C788B4D8-4873-C37E-34F8-99C179FA8074}"/>
              </a:ext>
            </a:extLst>
          </p:cNvPr>
          <p:cNvSpPr/>
          <p:nvPr/>
        </p:nvSpPr>
        <p:spPr bwMode="gray">
          <a:xfrm>
            <a:off x="8332243" y="5348537"/>
            <a:ext cx="539883" cy="486685"/>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5</a:t>
            </a:r>
          </a:p>
        </p:txBody>
      </p:sp>
    </p:spTree>
    <p:extLst>
      <p:ext uri="{BB962C8B-B14F-4D97-AF65-F5344CB8AC3E}">
        <p14:creationId xmlns:p14="http://schemas.microsoft.com/office/powerpoint/2010/main" val="19270532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4905372" y="2353890"/>
            <a:ext cx="6719182" cy="2432117"/>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ctr"/>
            <a:r>
              <a:rPr lang="en-US" sz="6000"/>
              <a:t>THANK FOR LISTENING </a:t>
            </a:r>
            <a:r>
              <a:rPr lang="en-US" sz="6000" dirty="0"/>
              <a:t>!</a:t>
            </a: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30</a:t>
            </a:fld>
            <a:endParaRPr lang="en-US"/>
          </a:p>
        </p:txBody>
      </p:sp>
    </p:spTree>
    <p:extLst>
      <p:ext uri="{BB962C8B-B14F-4D97-AF65-F5344CB8AC3E}">
        <p14:creationId xmlns:p14="http://schemas.microsoft.com/office/powerpoint/2010/main" val="2790627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1. Tổng quan đề tài</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4</a:t>
            </a:fld>
            <a:endParaRPr lang="en-US" dirty="0"/>
          </a:p>
        </p:txBody>
      </p:sp>
      <p:pic>
        <p:nvPicPr>
          <p:cNvPr id="1026" name="Picture 2" descr="Navigine - All about Ultra Wideband technology (UWB) for indoor positioning and navigation">
            <a:extLst>
              <a:ext uri="{FF2B5EF4-FFF2-40B4-BE49-F238E27FC236}">
                <a16:creationId xmlns:a16="http://schemas.microsoft.com/office/drawing/2014/main" id="{782ABB05-25A8-1966-2CCA-973CE1797E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0651" y="1217863"/>
            <a:ext cx="9376739" cy="4422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33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1. Tổng quan đề tài</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5</a:t>
            </a:fld>
            <a:endParaRPr lang="en-US" dirty="0"/>
          </a:p>
        </p:txBody>
      </p:sp>
      <p:pic>
        <p:nvPicPr>
          <p:cNvPr id="2050" name="Picture 2" descr="Location, Location, Location: The Road to Ultra-Wideband - Qorvo">
            <a:extLst>
              <a:ext uri="{FF2B5EF4-FFF2-40B4-BE49-F238E27FC236}">
                <a16:creationId xmlns:a16="http://schemas.microsoft.com/office/drawing/2014/main" id="{E01A4AC4-6CA6-2A4B-5D5F-1F157515E3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03" y="843383"/>
            <a:ext cx="8144888" cy="5158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nsors | Free Full-Text | Real-Time Locating System in Production  Management">
            <a:extLst>
              <a:ext uri="{FF2B5EF4-FFF2-40B4-BE49-F238E27FC236}">
                <a16:creationId xmlns:a16="http://schemas.microsoft.com/office/drawing/2014/main" id="{0D8DAF87-AA60-ADB7-D1FC-4A26B0A809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5430" y="2201430"/>
            <a:ext cx="4366570" cy="29599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E56B398-D952-A102-162F-33100774B69C}"/>
              </a:ext>
            </a:extLst>
          </p:cNvPr>
          <p:cNvSpPr txBox="1"/>
          <p:nvPr/>
        </p:nvSpPr>
        <p:spPr>
          <a:xfrm>
            <a:off x="9877530" y="5356722"/>
            <a:ext cx="1507253" cy="400110"/>
          </a:xfrm>
          <a:prstGeom prst="rect">
            <a:avLst/>
          </a:prstGeom>
          <a:noFill/>
        </p:spPr>
        <p:txBody>
          <a:bodyPr wrap="square" rtlCol="0">
            <a:spAutoFit/>
          </a:bodyPr>
          <a:lstStyle/>
          <a:p>
            <a:r>
              <a:rPr lang="en-US" sz="2000"/>
              <a:t>Sewio</a:t>
            </a:r>
            <a:endParaRPr lang="vi-VN" sz="2000"/>
          </a:p>
        </p:txBody>
      </p:sp>
    </p:spTree>
    <p:extLst>
      <p:ext uri="{BB962C8B-B14F-4D97-AF65-F5344CB8AC3E}">
        <p14:creationId xmlns:p14="http://schemas.microsoft.com/office/powerpoint/2010/main" val="2136497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E2ECEB-08D0-9749-F8F8-612591B170E6}"/>
              </a:ext>
            </a:extLst>
          </p:cNvPr>
          <p:cNvPicPr>
            <a:picLocks noChangeAspect="1"/>
          </p:cNvPicPr>
          <p:nvPr/>
        </p:nvPicPr>
        <p:blipFill>
          <a:blip r:embed="rId3"/>
          <a:stretch>
            <a:fillRect/>
          </a:stretch>
        </p:blipFill>
        <p:spPr>
          <a:xfrm>
            <a:off x="1843632" y="5018672"/>
            <a:ext cx="6201142" cy="1298478"/>
          </a:xfrm>
          <a:prstGeom prst="rect">
            <a:avLst/>
          </a:prstGeom>
        </p:spPr>
      </p:pic>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2. Cơ sở lý thuyết</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6</a:t>
            </a:fld>
            <a:endParaRPr lang="en-US" dirty="0"/>
          </a:p>
        </p:txBody>
      </p:sp>
      <p:sp>
        <p:nvSpPr>
          <p:cNvPr id="3" name="TextBox 2">
            <a:extLst>
              <a:ext uri="{FF2B5EF4-FFF2-40B4-BE49-F238E27FC236}">
                <a16:creationId xmlns:a16="http://schemas.microsoft.com/office/drawing/2014/main" id="{562AB4FC-0882-FF74-25B4-CD8738D2E1A1}"/>
              </a:ext>
            </a:extLst>
          </p:cNvPr>
          <p:cNvSpPr txBox="1"/>
          <p:nvPr/>
        </p:nvSpPr>
        <p:spPr>
          <a:xfrm>
            <a:off x="457593" y="986075"/>
            <a:ext cx="11276813" cy="523220"/>
          </a:xfrm>
          <a:prstGeom prst="rect">
            <a:avLst/>
          </a:prstGeom>
          <a:noFill/>
        </p:spPr>
        <p:txBody>
          <a:bodyPr wrap="square" rtlCol="0">
            <a:spAutoFit/>
          </a:bodyPr>
          <a:lstStyle/>
          <a:p>
            <a:pPr marL="457200" indent="-457200">
              <a:buFont typeface="Wingdings" panose="05000000000000000000" pitchFamily="2" charset="2"/>
              <a:buChar char="§"/>
            </a:pPr>
            <a:r>
              <a:rPr lang="en-US" sz="2800"/>
              <a:t>Phương pháp đo khoảng cách D-TWR (Double Sided - Two Way Ranging)</a:t>
            </a:r>
            <a:endParaRPr lang="vi-VN" sz="2800"/>
          </a:p>
        </p:txBody>
      </p:sp>
      <p:pic>
        <p:nvPicPr>
          <p:cNvPr id="5" name="Picture 4">
            <a:extLst>
              <a:ext uri="{FF2B5EF4-FFF2-40B4-BE49-F238E27FC236}">
                <a16:creationId xmlns:a16="http://schemas.microsoft.com/office/drawing/2014/main" id="{A2E5C7D0-238D-D362-041F-6777B0AD3A5A}"/>
              </a:ext>
            </a:extLst>
          </p:cNvPr>
          <p:cNvPicPr>
            <a:picLocks noChangeAspect="1"/>
          </p:cNvPicPr>
          <p:nvPr/>
        </p:nvPicPr>
        <p:blipFill>
          <a:blip r:embed="rId4"/>
          <a:stretch>
            <a:fillRect/>
          </a:stretch>
        </p:blipFill>
        <p:spPr>
          <a:xfrm>
            <a:off x="1646045" y="1645721"/>
            <a:ext cx="9775397" cy="3566558"/>
          </a:xfrm>
          <a:prstGeom prst="rect">
            <a:avLst/>
          </a:prstGeom>
        </p:spPr>
      </p:pic>
      <p:sp>
        <p:nvSpPr>
          <p:cNvPr id="7" name="TextBox 6">
            <a:extLst>
              <a:ext uri="{FF2B5EF4-FFF2-40B4-BE49-F238E27FC236}">
                <a16:creationId xmlns:a16="http://schemas.microsoft.com/office/drawing/2014/main" id="{97B325BF-F55B-45FC-7D07-913E5C1352AF}"/>
              </a:ext>
            </a:extLst>
          </p:cNvPr>
          <p:cNvSpPr txBox="1"/>
          <p:nvPr/>
        </p:nvSpPr>
        <p:spPr>
          <a:xfrm>
            <a:off x="8115901" y="5437078"/>
            <a:ext cx="3949639" cy="461665"/>
          </a:xfrm>
          <a:prstGeom prst="rect">
            <a:avLst/>
          </a:prstGeom>
          <a:noFill/>
        </p:spPr>
        <p:txBody>
          <a:bodyPr wrap="square" rtlCol="0">
            <a:spAutoFit/>
          </a:bodyPr>
          <a:lstStyle/>
          <a:p>
            <a:r>
              <a:rPr lang="en-US" sz="2400"/>
              <a:t>=&gt; Distance = Tprop * C</a:t>
            </a:r>
            <a:endParaRPr lang="vi-VN" sz="2400"/>
          </a:p>
        </p:txBody>
      </p:sp>
    </p:spTree>
    <p:extLst>
      <p:ext uri="{BB962C8B-B14F-4D97-AF65-F5344CB8AC3E}">
        <p14:creationId xmlns:p14="http://schemas.microsoft.com/office/powerpoint/2010/main" val="3695975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2. Cơ sở lý thuyết</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3" name="TextBox 2">
            <a:extLst>
              <a:ext uri="{FF2B5EF4-FFF2-40B4-BE49-F238E27FC236}">
                <a16:creationId xmlns:a16="http://schemas.microsoft.com/office/drawing/2014/main" id="{562AB4FC-0882-FF74-25B4-CD8738D2E1A1}"/>
              </a:ext>
            </a:extLst>
          </p:cNvPr>
          <p:cNvSpPr txBox="1"/>
          <p:nvPr/>
        </p:nvSpPr>
        <p:spPr>
          <a:xfrm>
            <a:off x="457593" y="986075"/>
            <a:ext cx="11276813" cy="523220"/>
          </a:xfrm>
          <a:prstGeom prst="rect">
            <a:avLst/>
          </a:prstGeom>
          <a:noFill/>
        </p:spPr>
        <p:txBody>
          <a:bodyPr wrap="square" rtlCol="0">
            <a:spAutoFit/>
          </a:bodyPr>
          <a:lstStyle/>
          <a:p>
            <a:pPr marL="457200" indent="-457200">
              <a:buFont typeface="Wingdings" panose="05000000000000000000" pitchFamily="2" charset="2"/>
              <a:buChar char="§"/>
            </a:pPr>
            <a:r>
              <a:rPr lang="en-US" sz="2800"/>
              <a:t>Phương pháp xác định vị trí tọa độ Trilateration</a:t>
            </a:r>
            <a:endParaRPr lang="vi-VN" sz="2800"/>
          </a:p>
        </p:txBody>
      </p:sp>
      <p:pic>
        <p:nvPicPr>
          <p:cNvPr id="3074" name="Picture 2" descr="IJGI | Free Full-Text | Graph-Optimization-Based ZUPT/UWB Fusion Algorithm">
            <a:extLst>
              <a:ext uri="{FF2B5EF4-FFF2-40B4-BE49-F238E27FC236}">
                <a16:creationId xmlns:a16="http://schemas.microsoft.com/office/drawing/2014/main" id="{06C5B4F3-3035-096A-4021-3FBDD38098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4390" y="1436777"/>
            <a:ext cx="4902268" cy="47654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524A9F8-DBA7-2553-75DF-71B0908B56BB}"/>
                  </a:ext>
                </a:extLst>
              </p:cNvPr>
              <p:cNvSpPr txBox="1"/>
              <p:nvPr/>
            </p:nvSpPr>
            <p:spPr>
              <a:xfrm>
                <a:off x="919500" y="2313251"/>
                <a:ext cx="4652983" cy="16878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vi-VN" sz="2800" i="1" smtClean="0">
                              <a:solidFill>
                                <a:srgbClr val="836967"/>
                              </a:solidFill>
                              <a:latin typeface="Cambria Math" panose="02040503050406030204" pitchFamily="18" charset="0"/>
                            </a:rPr>
                          </m:ctrlPr>
                        </m:dPr>
                        <m:e>
                          <m:eqArr>
                            <m:eqArrPr>
                              <m:ctrlPr>
                                <a:rPr lang="vi-VN" sz="2800" i="1">
                                  <a:solidFill>
                                    <a:srgbClr val="836967"/>
                                  </a:solidFill>
                                  <a:latin typeface="Cambria Math" panose="02040503050406030204" pitchFamily="18" charset="0"/>
                                </a:rPr>
                              </m:ctrlPr>
                            </m:eqArrPr>
                            <m:e>
                              <m:r>
                                <a:rPr lang="vi-VN" sz="2800">
                                  <a:latin typeface="Cambria Math" panose="02040503050406030204" pitchFamily="18" charset="0"/>
                                </a:rPr>
                                <m:t>&amp;</m:t>
                              </m:r>
                              <m:sSup>
                                <m:sSupPr>
                                  <m:ctrlPr>
                                    <a:rPr lang="vi-VN" sz="2800" i="1">
                                      <a:solidFill>
                                        <a:srgbClr val="836967"/>
                                      </a:solidFill>
                                      <a:latin typeface="Cambria Math" panose="02040503050406030204" pitchFamily="18" charset="0"/>
                                    </a:rPr>
                                  </m:ctrlPr>
                                </m:sSupPr>
                                <m:e>
                                  <m:d>
                                    <m:dPr>
                                      <m:ctrlPr>
                                        <a:rPr lang="vi-VN" sz="2800" i="1">
                                          <a:latin typeface="Cambria Math" panose="02040503050406030204" pitchFamily="18" charset="0"/>
                                        </a:rPr>
                                      </m:ctrlPr>
                                    </m:dPr>
                                    <m:e>
                                      <m:r>
                                        <a:rPr lang="vi-VN" sz="2800" i="1">
                                          <a:latin typeface="Cambria Math" panose="02040503050406030204" pitchFamily="18" charset="0"/>
                                        </a:rPr>
                                        <m:t>𝑥</m:t>
                                      </m:r>
                                      <m:r>
                                        <a:rPr lang="vi-VN" sz="2800" i="0">
                                          <a:latin typeface="Cambria Math" panose="02040503050406030204" pitchFamily="18" charset="0"/>
                                        </a:rPr>
                                        <m:t>−</m:t>
                                      </m:r>
                                      <m:sSub>
                                        <m:sSubPr>
                                          <m:ctrlPr>
                                            <a:rPr lang="vi-VN" sz="2800" i="1">
                                              <a:solidFill>
                                                <a:srgbClr val="836967"/>
                                              </a:solidFill>
                                              <a:latin typeface="Cambria Math" panose="02040503050406030204" pitchFamily="18" charset="0"/>
                                            </a:rPr>
                                          </m:ctrlPr>
                                        </m:sSubPr>
                                        <m:e>
                                          <m:r>
                                            <a:rPr lang="vi-VN" sz="2800" i="1">
                                              <a:latin typeface="Cambria Math" panose="02040503050406030204" pitchFamily="18" charset="0"/>
                                            </a:rPr>
                                            <m:t>𝑥</m:t>
                                          </m:r>
                                        </m:e>
                                        <m:sub>
                                          <m:r>
                                            <a:rPr lang="vi-VN" sz="2800" i="0">
                                              <a:latin typeface="Cambria Math" panose="02040503050406030204" pitchFamily="18" charset="0"/>
                                            </a:rPr>
                                            <m:t>1</m:t>
                                          </m:r>
                                        </m:sub>
                                      </m:sSub>
                                    </m:e>
                                  </m:d>
                                </m:e>
                                <m:sup>
                                  <m:r>
                                    <a:rPr lang="vi-VN" sz="2800" i="0">
                                      <a:latin typeface="Cambria Math" panose="02040503050406030204" pitchFamily="18" charset="0"/>
                                    </a:rPr>
                                    <m:t>2</m:t>
                                  </m:r>
                                </m:sup>
                              </m:sSup>
                              <m:r>
                                <a:rPr lang="vi-VN" sz="2800" i="0">
                                  <a:latin typeface="Cambria Math" panose="02040503050406030204" pitchFamily="18" charset="0"/>
                                </a:rPr>
                                <m:t>+</m:t>
                              </m:r>
                              <m:sSup>
                                <m:sSupPr>
                                  <m:ctrlPr>
                                    <a:rPr lang="vi-VN" sz="2800" i="1">
                                      <a:solidFill>
                                        <a:srgbClr val="836967"/>
                                      </a:solidFill>
                                      <a:latin typeface="Cambria Math" panose="02040503050406030204" pitchFamily="18" charset="0"/>
                                    </a:rPr>
                                  </m:ctrlPr>
                                </m:sSupPr>
                                <m:e>
                                  <m:d>
                                    <m:dPr>
                                      <m:ctrlPr>
                                        <a:rPr lang="vi-VN" sz="2800" i="1">
                                          <a:latin typeface="Cambria Math" panose="02040503050406030204" pitchFamily="18" charset="0"/>
                                        </a:rPr>
                                      </m:ctrlPr>
                                    </m:dPr>
                                    <m:e>
                                      <m:r>
                                        <a:rPr lang="vi-VN" sz="2800" i="1">
                                          <a:latin typeface="Cambria Math" panose="02040503050406030204" pitchFamily="18" charset="0"/>
                                        </a:rPr>
                                        <m:t>𝑦</m:t>
                                      </m:r>
                                      <m:r>
                                        <a:rPr lang="vi-VN" sz="2800" i="0">
                                          <a:latin typeface="Cambria Math" panose="02040503050406030204" pitchFamily="18" charset="0"/>
                                        </a:rPr>
                                        <m:t>−</m:t>
                                      </m:r>
                                      <m:sSub>
                                        <m:sSubPr>
                                          <m:ctrlPr>
                                            <a:rPr lang="vi-VN" sz="2800" i="1">
                                              <a:solidFill>
                                                <a:srgbClr val="836967"/>
                                              </a:solidFill>
                                              <a:latin typeface="Cambria Math" panose="02040503050406030204" pitchFamily="18" charset="0"/>
                                            </a:rPr>
                                          </m:ctrlPr>
                                        </m:sSubPr>
                                        <m:e>
                                          <m:r>
                                            <a:rPr lang="vi-VN" sz="2800" i="1">
                                              <a:latin typeface="Cambria Math" panose="02040503050406030204" pitchFamily="18" charset="0"/>
                                            </a:rPr>
                                            <m:t>𝑦</m:t>
                                          </m:r>
                                        </m:e>
                                        <m:sub>
                                          <m:r>
                                            <a:rPr lang="vi-VN" sz="2800" i="0">
                                              <a:latin typeface="Cambria Math" panose="02040503050406030204" pitchFamily="18" charset="0"/>
                                            </a:rPr>
                                            <m:t>1</m:t>
                                          </m:r>
                                        </m:sub>
                                      </m:sSub>
                                    </m:e>
                                  </m:d>
                                </m:e>
                                <m:sup>
                                  <m:r>
                                    <a:rPr lang="vi-VN" sz="2800" i="0">
                                      <a:latin typeface="Cambria Math" panose="02040503050406030204" pitchFamily="18" charset="0"/>
                                    </a:rPr>
                                    <m:t>2</m:t>
                                  </m:r>
                                </m:sup>
                              </m:sSup>
                              <m:r>
                                <a:rPr lang="vi-VN" sz="2800" i="0">
                                  <a:latin typeface="Cambria Math" panose="02040503050406030204" pitchFamily="18" charset="0"/>
                                </a:rPr>
                                <m:t>=</m:t>
                              </m:r>
                              <m:sSubSup>
                                <m:sSubSupPr>
                                  <m:ctrlPr>
                                    <a:rPr lang="vi-VN" sz="2800" i="1">
                                      <a:solidFill>
                                        <a:srgbClr val="836967"/>
                                      </a:solidFill>
                                      <a:latin typeface="Cambria Math" panose="02040503050406030204" pitchFamily="18" charset="0"/>
                                    </a:rPr>
                                  </m:ctrlPr>
                                </m:sSubSupPr>
                                <m:e>
                                  <m:r>
                                    <a:rPr lang="vi-VN" sz="2800" i="1">
                                      <a:latin typeface="Cambria Math" panose="02040503050406030204" pitchFamily="18" charset="0"/>
                                    </a:rPr>
                                    <m:t>𝑟</m:t>
                                  </m:r>
                                </m:e>
                                <m:sub>
                                  <m:r>
                                    <a:rPr lang="vi-VN" sz="2800" i="0">
                                      <a:latin typeface="Cambria Math" panose="02040503050406030204" pitchFamily="18" charset="0"/>
                                    </a:rPr>
                                    <m:t>1</m:t>
                                  </m:r>
                                </m:sub>
                                <m:sup>
                                  <m:r>
                                    <a:rPr lang="vi-VN" sz="2800" i="0">
                                      <a:latin typeface="Cambria Math" panose="02040503050406030204" pitchFamily="18" charset="0"/>
                                    </a:rPr>
                                    <m:t>2</m:t>
                                  </m:r>
                                </m:sup>
                              </m:sSubSup>
                            </m:e>
                            <m:e>
                              <m:r>
                                <a:rPr lang="vi-VN" sz="2800" i="0">
                                  <a:latin typeface="Cambria Math" panose="02040503050406030204" pitchFamily="18" charset="0"/>
                                </a:rPr>
                                <m:t>&amp;</m:t>
                              </m:r>
                              <m:sSup>
                                <m:sSupPr>
                                  <m:ctrlPr>
                                    <a:rPr lang="vi-VN" sz="2800" i="1">
                                      <a:solidFill>
                                        <a:srgbClr val="836967"/>
                                      </a:solidFill>
                                      <a:latin typeface="Cambria Math" panose="02040503050406030204" pitchFamily="18" charset="0"/>
                                    </a:rPr>
                                  </m:ctrlPr>
                                </m:sSupPr>
                                <m:e>
                                  <m:d>
                                    <m:dPr>
                                      <m:ctrlPr>
                                        <a:rPr lang="vi-VN" sz="2800" i="1">
                                          <a:latin typeface="Cambria Math" panose="02040503050406030204" pitchFamily="18" charset="0"/>
                                        </a:rPr>
                                      </m:ctrlPr>
                                    </m:dPr>
                                    <m:e>
                                      <m:r>
                                        <a:rPr lang="vi-VN" sz="2800" i="1">
                                          <a:latin typeface="Cambria Math" panose="02040503050406030204" pitchFamily="18" charset="0"/>
                                        </a:rPr>
                                        <m:t>𝑥</m:t>
                                      </m:r>
                                      <m:r>
                                        <a:rPr lang="vi-VN" sz="2800" i="0">
                                          <a:latin typeface="Cambria Math" panose="02040503050406030204" pitchFamily="18" charset="0"/>
                                        </a:rPr>
                                        <m:t>−</m:t>
                                      </m:r>
                                      <m:sSub>
                                        <m:sSubPr>
                                          <m:ctrlPr>
                                            <a:rPr lang="vi-VN" sz="2800" i="1">
                                              <a:solidFill>
                                                <a:srgbClr val="836967"/>
                                              </a:solidFill>
                                              <a:latin typeface="Cambria Math" panose="02040503050406030204" pitchFamily="18" charset="0"/>
                                            </a:rPr>
                                          </m:ctrlPr>
                                        </m:sSubPr>
                                        <m:e>
                                          <m:r>
                                            <a:rPr lang="vi-VN" sz="2800" i="1">
                                              <a:latin typeface="Cambria Math" panose="02040503050406030204" pitchFamily="18" charset="0"/>
                                            </a:rPr>
                                            <m:t>𝑥</m:t>
                                          </m:r>
                                        </m:e>
                                        <m:sub>
                                          <m:r>
                                            <a:rPr lang="vi-VN" sz="2800" i="0">
                                              <a:latin typeface="Cambria Math" panose="02040503050406030204" pitchFamily="18" charset="0"/>
                                            </a:rPr>
                                            <m:t>2</m:t>
                                          </m:r>
                                        </m:sub>
                                      </m:sSub>
                                    </m:e>
                                  </m:d>
                                </m:e>
                                <m:sup>
                                  <m:r>
                                    <a:rPr lang="vi-VN" sz="2800" i="0">
                                      <a:latin typeface="Cambria Math" panose="02040503050406030204" pitchFamily="18" charset="0"/>
                                    </a:rPr>
                                    <m:t>2</m:t>
                                  </m:r>
                                </m:sup>
                              </m:sSup>
                              <m:r>
                                <a:rPr lang="vi-VN" sz="2800" i="0">
                                  <a:latin typeface="Cambria Math" panose="02040503050406030204" pitchFamily="18" charset="0"/>
                                </a:rPr>
                                <m:t>+</m:t>
                              </m:r>
                              <m:sSup>
                                <m:sSupPr>
                                  <m:ctrlPr>
                                    <a:rPr lang="vi-VN" sz="2800" i="1">
                                      <a:solidFill>
                                        <a:srgbClr val="836967"/>
                                      </a:solidFill>
                                      <a:latin typeface="Cambria Math" panose="02040503050406030204" pitchFamily="18" charset="0"/>
                                    </a:rPr>
                                  </m:ctrlPr>
                                </m:sSupPr>
                                <m:e>
                                  <m:d>
                                    <m:dPr>
                                      <m:ctrlPr>
                                        <a:rPr lang="vi-VN" sz="2800" i="1">
                                          <a:latin typeface="Cambria Math" panose="02040503050406030204" pitchFamily="18" charset="0"/>
                                        </a:rPr>
                                      </m:ctrlPr>
                                    </m:dPr>
                                    <m:e>
                                      <m:r>
                                        <a:rPr lang="vi-VN" sz="2800" i="1">
                                          <a:latin typeface="Cambria Math" panose="02040503050406030204" pitchFamily="18" charset="0"/>
                                        </a:rPr>
                                        <m:t>𝑦</m:t>
                                      </m:r>
                                      <m:r>
                                        <a:rPr lang="vi-VN" sz="2800" i="0">
                                          <a:latin typeface="Cambria Math" panose="02040503050406030204" pitchFamily="18" charset="0"/>
                                        </a:rPr>
                                        <m:t>−</m:t>
                                      </m:r>
                                      <m:sSub>
                                        <m:sSubPr>
                                          <m:ctrlPr>
                                            <a:rPr lang="vi-VN" sz="2800" i="1">
                                              <a:solidFill>
                                                <a:srgbClr val="836967"/>
                                              </a:solidFill>
                                              <a:latin typeface="Cambria Math" panose="02040503050406030204" pitchFamily="18" charset="0"/>
                                            </a:rPr>
                                          </m:ctrlPr>
                                        </m:sSubPr>
                                        <m:e>
                                          <m:r>
                                            <a:rPr lang="vi-VN" sz="2800" i="1">
                                              <a:latin typeface="Cambria Math" panose="02040503050406030204" pitchFamily="18" charset="0"/>
                                            </a:rPr>
                                            <m:t>𝑦</m:t>
                                          </m:r>
                                        </m:e>
                                        <m:sub>
                                          <m:r>
                                            <a:rPr lang="vi-VN" sz="2800" i="0">
                                              <a:latin typeface="Cambria Math" panose="02040503050406030204" pitchFamily="18" charset="0"/>
                                            </a:rPr>
                                            <m:t>2</m:t>
                                          </m:r>
                                        </m:sub>
                                      </m:sSub>
                                    </m:e>
                                  </m:d>
                                </m:e>
                                <m:sup>
                                  <m:r>
                                    <a:rPr lang="vi-VN" sz="2800" i="0">
                                      <a:latin typeface="Cambria Math" panose="02040503050406030204" pitchFamily="18" charset="0"/>
                                    </a:rPr>
                                    <m:t>2</m:t>
                                  </m:r>
                                </m:sup>
                              </m:sSup>
                              <m:r>
                                <a:rPr lang="vi-VN" sz="2800" i="0">
                                  <a:latin typeface="Cambria Math" panose="02040503050406030204" pitchFamily="18" charset="0"/>
                                </a:rPr>
                                <m:t>=</m:t>
                              </m:r>
                              <m:sSubSup>
                                <m:sSubSupPr>
                                  <m:ctrlPr>
                                    <a:rPr lang="vi-VN" sz="2800" i="1">
                                      <a:solidFill>
                                        <a:srgbClr val="836967"/>
                                      </a:solidFill>
                                      <a:latin typeface="Cambria Math" panose="02040503050406030204" pitchFamily="18" charset="0"/>
                                    </a:rPr>
                                  </m:ctrlPr>
                                </m:sSubSupPr>
                                <m:e>
                                  <m:r>
                                    <a:rPr lang="vi-VN" sz="2800" i="1">
                                      <a:latin typeface="Cambria Math" panose="02040503050406030204" pitchFamily="18" charset="0"/>
                                    </a:rPr>
                                    <m:t>𝑟</m:t>
                                  </m:r>
                                </m:e>
                                <m:sub>
                                  <m:r>
                                    <a:rPr lang="vi-VN" sz="2800" i="0">
                                      <a:latin typeface="Cambria Math" panose="02040503050406030204" pitchFamily="18" charset="0"/>
                                    </a:rPr>
                                    <m:t>2</m:t>
                                  </m:r>
                                </m:sub>
                                <m:sup>
                                  <m:r>
                                    <a:rPr lang="vi-VN" sz="2800" i="0">
                                      <a:latin typeface="Cambria Math" panose="02040503050406030204" pitchFamily="18" charset="0"/>
                                    </a:rPr>
                                    <m:t>2</m:t>
                                  </m:r>
                                </m:sup>
                              </m:sSubSup>
                            </m:e>
                            <m:e>
                              <m:r>
                                <a:rPr lang="vi-VN" sz="2800" i="0">
                                  <a:latin typeface="Cambria Math" panose="02040503050406030204" pitchFamily="18" charset="0"/>
                                </a:rPr>
                                <m:t>&amp;</m:t>
                              </m:r>
                              <m:sSup>
                                <m:sSupPr>
                                  <m:ctrlPr>
                                    <a:rPr lang="vi-VN" sz="2800" i="1">
                                      <a:solidFill>
                                        <a:srgbClr val="836967"/>
                                      </a:solidFill>
                                      <a:latin typeface="Cambria Math" panose="02040503050406030204" pitchFamily="18" charset="0"/>
                                    </a:rPr>
                                  </m:ctrlPr>
                                </m:sSupPr>
                                <m:e>
                                  <m:d>
                                    <m:dPr>
                                      <m:ctrlPr>
                                        <a:rPr lang="vi-VN" sz="2800" i="1">
                                          <a:latin typeface="Cambria Math" panose="02040503050406030204" pitchFamily="18" charset="0"/>
                                        </a:rPr>
                                      </m:ctrlPr>
                                    </m:dPr>
                                    <m:e>
                                      <m:r>
                                        <a:rPr lang="vi-VN" sz="2800" i="1">
                                          <a:latin typeface="Cambria Math" panose="02040503050406030204" pitchFamily="18" charset="0"/>
                                        </a:rPr>
                                        <m:t>𝑥</m:t>
                                      </m:r>
                                      <m:r>
                                        <a:rPr lang="vi-VN" sz="2800" i="0">
                                          <a:latin typeface="Cambria Math" panose="02040503050406030204" pitchFamily="18" charset="0"/>
                                        </a:rPr>
                                        <m:t>−</m:t>
                                      </m:r>
                                      <m:sSub>
                                        <m:sSubPr>
                                          <m:ctrlPr>
                                            <a:rPr lang="vi-VN" sz="2800" i="1">
                                              <a:solidFill>
                                                <a:srgbClr val="836967"/>
                                              </a:solidFill>
                                              <a:latin typeface="Cambria Math" panose="02040503050406030204" pitchFamily="18" charset="0"/>
                                            </a:rPr>
                                          </m:ctrlPr>
                                        </m:sSubPr>
                                        <m:e>
                                          <m:r>
                                            <a:rPr lang="vi-VN" sz="2800" i="1">
                                              <a:latin typeface="Cambria Math" panose="02040503050406030204" pitchFamily="18" charset="0"/>
                                            </a:rPr>
                                            <m:t>𝑥</m:t>
                                          </m:r>
                                        </m:e>
                                        <m:sub>
                                          <m:r>
                                            <a:rPr lang="vi-VN" sz="2800" i="0">
                                              <a:latin typeface="Cambria Math" panose="02040503050406030204" pitchFamily="18" charset="0"/>
                                            </a:rPr>
                                            <m:t>3</m:t>
                                          </m:r>
                                        </m:sub>
                                      </m:sSub>
                                    </m:e>
                                  </m:d>
                                </m:e>
                                <m:sup>
                                  <m:r>
                                    <a:rPr lang="vi-VN" sz="2800" i="0">
                                      <a:latin typeface="Cambria Math" panose="02040503050406030204" pitchFamily="18" charset="0"/>
                                    </a:rPr>
                                    <m:t>2</m:t>
                                  </m:r>
                                </m:sup>
                              </m:sSup>
                              <m:r>
                                <a:rPr lang="vi-VN" sz="2800" i="0">
                                  <a:latin typeface="Cambria Math" panose="02040503050406030204" pitchFamily="18" charset="0"/>
                                </a:rPr>
                                <m:t>+</m:t>
                              </m:r>
                              <m:sSup>
                                <m:sSupPr>
                                  <m:ctrlPr>
                                    <a:rPr lang="vi-VN" sz="2800" i="1">
                                      <a:solidFill>
                                        <a:srgbClr val="836967"/>
                                      </a:solidFill>
                                      <a:latin typeface="Cambria Math" panose="02040503050406030204" pitchFamily="18" charset="0"/>
                                    </a:rPr>
                                  </m:ctrlPr>
                                </m:sSupPr>
                                <m:e>
                                  <m:d>
                                    <m:dPr>
                                      <m:ctrlPr>
                                        <a:rPr lang="vi-VN" sz="2800" i="1">
                                          <a:latin typeface="Cambria Math" panose="02040503050406030204" pitchFamily="18" charset="0"/>
                                        </a:rPr>
                                      </m:ctrlPr>
                                    </m:dPr>
                                    <m:e>
                                      <m:r>
                                        <a:rPr lang="vi-VN" sz="2800" i="1">
                                          <a:latin typeface="Cambria Math" panose="02040503050406030204" pitchFamily="18" charset="0"/>
                                        </a:rPr>
                                        <m:t>𝑦</m:t>
                                      </m:r>
                                      <m:r>
                                        <a:rPr lang="vi-VN" sz="2800" i="0">
                                          <a:latin typeface="Cambria Math" panose="02040503050406030204" pitchFamily="18" charset="0"/>
                                        </a:rPr>
                                        <m:t>−</m:t>
                                      </m:r>
                                      <m:sSub>
                                        <m:sSubPr>
                                          <m:ctrlPr>
                                            <a:rPr lang="vi-VN" sz="2800" i="1">
                                              <a:solidFill>
                                                <a:srgbClr val="836967"/>
                                              </a:solidFill>
                                              <a:latin typeface="Cambria Math" panose="02040503050406030204" pitchFamily="18" charset="0"/>
                                            </a:rPr>
                                          </m:ctrlPr>
                                        </m:sSubPr>
                                        <m:e>
                                          <m:r>
                                            <a:rPr lang="vi-VN" sz="2800" i="1">
                                              <a:latin typeface="Cambria Math" panose="02040503050406030204" pitchFamily="18" charset="0"/>
                                            </a:rPr>
                                            <m:t>𝑦</m:t>
                                          </m:r>
                                        </m:e>
                                        <m:sub>
                                          <m:r>
                                            <a:rPr lang="vi-VN" sz="2800" i="0">
                                              <a:latin typeface="Cambria Math" panose="02040503050406030204" pitchFamily="18" charset="0"/>
                                            </a:rPr>
                                            <m:t>3</m:t>
                                          </m:r>
                                        </m:sub>
                                      </m:sSub>
                                    </m:e>
                                  </m:d>
                                </m:e>
                                <m:sup>
                                  <m:r>
                                    <a:rPr lang="vi-VN" sz="2800" i="0">
                                      <a:latin typeface="Cambria Math" panose="02040503050406030204" pitchFamily="18" charset="0"/>
                                    </a:rPr>
                                    <m:t>2</m:t>
                                  </m:r>
                                </m:sup>
                              </m:sSup>
                              <m:r>
                                <a:rPr lang="vi-VN" sz="2800" i="0">
                                  <a:latin typeface="Cambria Math" panose="02040503050406030204" pitchFamily="18" charset="0"/>
                                </a:rPr>
                                <m:t>=</m:t>
                              </m:r>
                              <m:sSubSup>
                                <m:sSubSupPr>
                                  <m:ctrlPr>
                                    <a:rPr lang="vi-VN" sz="2800" i="1">
                                      <a:solidFill>
                                        <a:srgbClr val="836967"/>
                                      </a:solidFill>
                                      <a:latin typeface="Cambria Math" panose="02040503050406030204" pitchFamily="18" charset="0"/>
                                    </a:rPr>
                                  </m:ctrlPr>
                                </m:sSubSupPr>
                                <m:e>
                                  <m:r>
                                    <a:rPr lang="vi-VN" sz="2800" i="1">
                                      <a:latin typeface="Cambria Math" panose="02040503050406030204" pitchFamily="18" charset="0"/>
                                    </a:rPr>
                                    <m:t>𝑟</m:t>
                                  </m:r>
                                </m:e>
                                <m:sub>
                                  <m:r>
                                    <a:rPr lang="vi-VN" sz="2800" i="0">
                                      <a:latin typeface="Cambria Math" panose="02040503050406030204" pitchFamily="18" charset="0"/>
                                    </a:rPr>
                                    <m:t>3</m:t>
                                  </m:r>
                                </m:sub>
                                <m:sup>
                                  <m:r>
                                    <a:rPr lang="vi-VN" sz="2800" i="0">
                                      <a:latin typeface="Cambria Math" panose="02040503050406030204" pitchFamily="18" charset="0"/>
                                    </a:rPr>
                                    <m:t>2</m:t>
                                  </m:r>
                                </m:sup>
                              </m:sSubSup>
                            </m:e>
                          </m:eqArr>
                        </m:e>
                      </m:d>
                    </m:oMath>
                  </m:oMathPara>
                </a14:m>
                <a:endParaRPr lang="vi-VN" sz="2800"/>
              </a:p>
            </p:txBody>
          </p:sp>
        </mc:Choice>
        <mc:Fallback xmlns="">
          <p:sp>
            <p:nvSpPr>
              <p:cNvPr id="8" name="TextBox 7">
                <a:extLst>
                  <a:ext uri="{FF2B5EF4-FFF2-40B4-BE49-F238E27FC236}">
                    <a16:creationId xmlns:a16="http://schemas.microsoft.com/office/drawing/2014/main" id="{D524A9F8-DBA7-2553-75DF-71B0908B56BB}"/>
                  </a:ext>
                </a:extLst>
              </p:cNvPr>
              <p:cNvSpPr txBox="1">
                <a:spLocks noRot="1" noChangeAspect="1" noMove="1" noResize="1" noEditPoints="1" noAdjustHandles="1" noChangeArrowheads="1" noChangeShapeType="1" noTextEdit="1"/>
              </p:cNvSpPr>
              <p:nvPr/>
            </p:nvSpPr>
            <p:spPr>
              <a:xfrm>
                <a:off x="919500" y="2313251"/>
                <a:ext cx="4652983" cy="1687834"/>
              </a:xfrm>
              <a:prstGeom prst="rect">
                <a:avLst/>
              </a:prstGeom>
              <a:blipFill>
                <a:blip r:embed="rId4"/>
                <a:stretch>
                  <a:fillRect/>
                </a:stretch>
              </a:blipFill>
            </p:spPr>
            <p:txBody>
              <a:bodyPr/>
              <a:lstStyle/>
              <a:p>
                <a:r>
                  <a:rPr lang="vi-VN">
                    <a:noFill/>
                  </a:rPr>
                  <a:t> </a:t>
                </a:r>
              </a:p>
            </p:txBody>
          </p:sp>
        </mc:Fallback>
      </mc:AlternateContent>
    </p:spTree>
    <p:extLst>
      <p:ext uri="{BB962C8B-B14F-4D97-AF65-F5344CB8AC3E}">
        <p14:creationId xmlns:p14="http://schemas.microsoft.com/office/powerpoint/2010/main" val="732734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2. Cơ sở lý thuyết</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3" name="TextBox 2">
            <a:extLst>
              <a:ext uri="{FF2B5EF4-FFF2-40B4-BE49-F238E27FC236}">
                <a16:creationId xmlns:a16="http://schemas.microsoft.com/office/drawing/2014/main" id="{562AB4FC-0882-FF74-25B4-CD8738D2E1A1}"/>
              </a:ext>
            </a:extLst>
          </p:cNvPr>
          <p:cNvSpPr txBox="1"/>
          <p:nvPr/>
        </p:nvSpPr>
        <p:spPr>
          <a:xfrm>
            <a:off x="457593" y="986075"/>
            <a:ext cx="11276813" cy="523220"/>
          </a:xfrm>
          <a:prstGeom prst="rect">
            <a:avLst/>
          </a:prstGeom>
          <a:noFill/>
        </p:spPr>
        <p:txBody>
          <a:bodyPr wrap="square" rtlCol="0">
            <a:spAutoFit/>
          </a:bodyPr>
          <a:lstStyle/>
          <a:p>
            <a:pPr marL="457200" indent="-457200">
              <a:buFont typeface="Wingdings" panose="05000000000000000000" pitchFamily="2" charset="2"/>
              <a:buChar char="§"/>
            </a:pPr>
            <a:r>
              <a:rPr lang="en-US" sz="2800"/>
              <a:t>Bộ lọc Kalman Filter</a:t>
            </a:r>
            <a:endParaRPr lang="vi-VN" sz="2800"/>
          </a:p>
        </p:txBody>
      </p:sp>
      <p:pic>
        <p:nvPicPr>
          <p:cNvPr id="13" name="Picture 12">
            <a:extLst>
              <a:ext uri="{FF2B5EF4-FFF2-40B4-BE49-F238E27FC236}">
                <a16:creationId xmlns:a16="http://schemas.microsoft.com/office/drawing/2014/main" id="{F2940BB3-DB75-E6CE-8964-EB3275BC8BC3}"/>
              </a:ext>
            </a:extLst>
          </p:cNvPr>
          <p:cNvPicPr>
            <a:picLocks noChangeAspect="1"/>
          </p:cNvPicPr>
          <p:nvPr/>
        </p:nvPicPr>
        <p:blipFill>
          <a:blip r:embed="rId3"/>
          <a:stretch>
            <a:fillRect/>
          </a:stretch>
        </p:blipFill>
        <p:spPr>
          <a:xfrm>
            <a:off x="741645" y="1626027"/>
            <a:ext cx="10708708" cy="4064868"/>
          </a:xfrm>
          <a:prstGeom prst="rect">
            <a:avLst/>
          </a:prstGeom>
        </p:spPr>
      </p:pic>
    </p:spTree>
    <p:extLst>
      <p:ext uri="{BB962C8B-B14F-4D97-AF65-F5344CB8AC3E}">
        <p14:creationId xmlns:p14="http://schemas.microsoft.com/office/powerpoint/2010/main" val="542968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2. Cơ sở lý thuyết</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3" name="TextBox 2">
            <a:extLst>
              <a:ext uri="{FF2B5EF4-FFF2-40B4-BE49-F238E27FC236}">
                <a16:creationId xmlns:a16="http://schemas.microsoft.com/office/drawing/2014/main" id="{562AB4FC-0882-FF74-25B4-CD8738D2E1A1}"/>
              </a:ext>
            </a:extLst>
          </p:cNvPr>
          <p:cNvSpPr txBox="1"/>
          <p:nvPr/>
        </p:nvSpPr>
        <p:spPr>
          <a:xfrm>
            <a:off x="457593" y="986075"/>
            <a:ext cx="11276813" cy="523220"/>
          </a:xfrm>
          <a:prstGeom prst="rect">
            <a:avLst/>
          </a:prstGeom>
          <a:noFill/>
        </p:spPr>
        <p:txBody>
          <a:bodyPr wrap="square" rtlCol="0">
            <a:spAutoFit/>
          </a:bodyPr>
          <a:lstStyle/>
          <a:p>
            <a:pPr marL="457200" indent="-457200">
              <a:buFont typeface="Wingdings" panose="05000000000000000000" pitchFamily="2" charset="2"/>
              <a:buChar char="§"/>
            </a:pPr>
            <a:r>
              <a:rPr lang="en-US" sz="2800"/>
              <a:t>Bộ lọc Kalman Filter</a:t>
            </a:r>
            <a:endParaRPr lang="vi-VN" sz="2800"/>
          </a:p>
        </p:txBody>
      </p:sp>
      <p:pic>
        <p:nvPicPr>
          <p:cNvPr id="8" name="Picture 7">
            <a:extLst>
              <a:ext uri="{FF2B5EF4-FFF2-40B4-BE49-F238E27FC236}">
                <a16:creationId xmlns:a16="http://schemas.microsoft.com/office/drawing/2014/main" id="{50CC1ABC-C124-D622-3474-4571D411E5DE}"/>
              </a:ext>
            </a:extLst>
          </p:cNvPr>
          <p:cNvPicPr>
            <a:picLocks noChangeAspect="1"/>
          </p:cNvPicPr>
          <p:nvPr/>
        </p:nvPicPr>
        <p:blipFill>
          <a:blip r:embed="rId3"/>
          <a:stretch>
            <a:fillRect/>
          </a:stretch>
        </p:blipFill>
        <p:spPr>
          <a:xfrm>
            <a:off x="338736" y="1709183"/>
            <a:ext cx="11677780" cy="4162742"/>
          </a:xfrm>
          <a:prstGeom prst="rect">
            <a:avLst/>
          </a:prstGeom>
        </p:spPr>
      </p:pic>
    </p:spTree>
    <p:extLst>
      <p:ext uri="{BB962C8B-B14F-4D97-AF65-F5344CB8AC3E}">
        <p14:creationId xmlns:p14="http://schemas.microsoft.com/office/powerpoint/2010/main" val="17663638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2286</TotalTime>
  <Words>1791</Words>
  <Application>Microsoft Office PowerPoint</Application>
  <PresentationFormat>Widescreen</PresentationFormat>
  <Paragraphs>248</Paragraphs>
  <Slides>30</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Calibri</vt:lpstr>
      <vt:lpstr>Cambria Math</vt:lpstr>
      <vt:lpstr>Lato</vt:lpstr>
      <vt:lpstr>Söhne</vt:lpstr>
      <vt:lpstr>Times New Roman</vt:lpstr>
      <vt:lpstr>Wingdings</vt:lpstr>
      <vt:lpstr>Office Theme</vt:lpstr>
      <vt:lpstr>PowerPoint Presentation</vt:lpstr>
      <vt:lpstr>PowerPoint Presentation</vt:lpstr>
      <vt:lpstr>Nội Dung</vt:lpstr>
      <vt:lpstr>1. Tổng quan đề tài</vt:lpstr>
      <vt:lpstr>1. Tổng quan đề tài</vt:lpstr>
      <vt:lpstr>2. Cơ sở lý thuyết</vt:lpstr>
      <vt:lpstr>2. Cơ sở lý thuyết</vt:lpstr>
      <vt:lpstr>2. Cơ sở lý thuyết</vt:lpstr>
      <vt:lpstr>2. Cơ sở lý thuyết</vt:lpstr>
      <vt:lpstr>3. Phân tích và thiết kế</vt:lpstr>
      <vt:lpstr>3. Phân tích và thiết kế</vt:lpstr>
      <vt:lpstr>3. Phân tích và thiết kế</vt:lpstr>
      <vt:lpstr>3. Phân tích và thiết kế</vt:lpstr>
      <vt:lpstr>3. Phân tích và thiết kế</vt:lpstr>
      <vt:lpstr>3. Phân tích và thiết kế</vt:lpstr>
      <vt:lpstr>3. Phân tích và thiết kế</vt:lpstr>
      <vt:lpstr>3. Phân tích và thiết kế</vt:lpstr>
      <vt:lpstr>3. Phân tích và thiết kế</vt:lpstr>
      <vt:lpstr>4. Kết quả thử nghiệm và đánh giá</vt:lpstr>
      <vt:lpstr>4. Kết quả thử nghiệm và đánh giá</vt:lpstr>
      <vt:lpstr>4. Kết quả thử nghiệm và đánh giá</vt:lpstr>
      <vt:lpstr>4. Kết quả thử nghiệm và đánh giá</vt:lpstr>
      <vt:lpstr>4. Kết quả thử nghiệm và đánh giá</vt:lpstr>
      <vt:lpstr>4. Kết quả thử nghiệm và đánh giá</vt:lpstr>
      <vt:lpstr>4. Kết quả thử nghiệm và đánh giá</vt:lpstr>
      <vt:lpstr>4. Kết quả thử nghiệm và đánh giá</vt:lpstr>
      <vt:lpstr>4. Kết quả thử nghiệm và đánh giá</vt:lpstr>
      <vt:lpstr>4. Kết quả thử nghiệm và đánh giá</vt:lpstr>
      <vt:lpstr>5. Kết Luận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NGUYEN HUY HOANG 20191855</cp:lastModifiedBy>
  <cp:revision>23</cp:revision>
  <dcterms:created xsi:type="dcterms:W3CDTF">2021-05-28T04:32:29Z</dcterms:created>
  <dcterms:modified xsi:type="dcterms:W3CDTF">2023-06-24T02:38:47Z</dcterms:modified>
</cp:coreProperties>
</file>